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4020" r:id="rId2"/>
  </p:sldMasterIdLst>
  <p:notesMasterIdLst>
    <p:notesMasterId r:id="rId40"/>
  </p:notesMasterIdLst>
  <p:handoutMasterIdLst>
    <p:handoutMasterId r:id="rId41"/>
  </p:handoutMasterIdLst>
  <p:sldIdLst>
    <p:sldId id="305" r:id="rId3"/>
    <p:sldId id="292" r:id="rId4"/>
    <p:sldId id="308" r:id="rId5"/>
    <p:sldId id="300" r:id="rId6"/>
    <p:sldId id="256" r:id="rId7"/>
    <p:sldId id="258" r:id="rId8"/>
    <p:sldId id="259" r:id="rId9"/>
    <p:sldId id="265" r:id="rId10"/>
    <p:sldId id="327" r:id="rId11"/>
    <p:sldId id="307" r:id="rId12"/>
    <p:sldId id="322" r:id="rId13"/>
    <p:sldId id="285" r:id="rId14"/>
    <p:sldId id="325" r:id="rId15"/>
    <p:sldId id="298" r:id="rId16"/>
    <p:sldId id="288" r:id="rId17"/>
    <p:sldId id="328" r:id="rId18"/>
    <p:sldId id="269" r:id="rId19"/>
    <p:sldId id="326" r:id="rId20"/>
    <p:sldId id="303" r:id="rId21"/>
    <p:sldId id="294" r:id="rId22"/>
    <p:sldId id="321" r:id="rId23"/>
    <p:sldId id="313" r:id="rId24"/>
    <p:sldId id="295" r:id="rId25"/>
    <p:sldId id="329" r:id="rId26"/>
    <p:sldId id="304" r:id="rId27"/>
    <p:sldId id="301" r:id="rId28"/>
    <p:sldId id="271" r:id="rId29"/>
    <p:sldId id="270" r:id="rId30"/>
    <p:sldId id="263" r:id="rId31"/>
    <p:sldId id="323" r:id="rId32"/>
    <p:sldId id="266" r:id="rId33"/>
    <p:sldId id="330" r:id="rId34"/>
    <p:sldId id="312" r:id="rId35"/>
    <p:sldId id="273" r:id="rId36"/>
    <p:sldId id="261" r:id="rId37"/>
    <p:sldId id="324" r:id="rId38"/>
    <p:sldId id="33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8AFEA9-5A1E-47F1-A8BF-B0501478390B}">
          <p14:sldIdLst>
            <p14:sldId id="305"/>
            <p14:sldId id="292"/>
            <p14:sldId id="308"/>
            <p14:sldId id="300"/>
            <p14:sldId id="256"/>
            <p14:sldId id="258"/>
            <p14:sldId id="259"/>
            <p14:sldId id="265"/>
            <p14:sldId id="327"/>
            <p14:sldId id="307"/>
            <p14:sldId id="322"/>
            <p14:sldId id="285"/>
            <p14:sldId id="325"/>
            <p14:sldId id="298"/>
            <p14:sldId id="288"/>
            <p14:sldId id="328"/>
            <p14:sldId id="269"/>
            <p14:sldId id="326"/>
            <p14:sldId id="303"/>
            <p14:sldId id="294"/>
            <p14:sldId id="321"/>
            <p14:sldId id="313"/>
            <p14:sldId id="295"/>
            <p14:sldId id="329"/>
            <p14:sldId id="304"/>
            <p14:sldId id="301"/>
            <p14:sldId id="271"/>
            <p14:sldId id="270"/>
            <p14:sldId id="263"/>
            <p14:sldId id="323"/>
            <p14:sldId id="266"/>
            <p14:sldId id="330"/>
            <p14:sldId id="312"/>
            <p14:sldId id="273"/>
            <p14:sldId id="261"/>
            <p14:sldId id="324"/>
            <p14:sldId id="33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shall" initials="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FF99"/>
    <a:srgbClr val="800000"/>
    <a:srgbClr val="FF0000"/>
    <a:srgbClr val="000066"/>
    <a:srgbClr val="003366"/>
    <a:srgbClr val="00FFFF"/>
    <a:srgbClr val="008080"/>
    <a:srgbClr val="CC33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551" autoAdjust="0"/>
  </p:normalViewPr>
  <p:slideViewPr>
    <p:cSldViewPr>
      <p:cViewPr varScale="1">
        <p:scale>
          <a:sx n="73" d="100"/>
          <a:sy n="73" d="100"/>
        </p:scale>
        <p:origin x="-1742" y="-62"/>
      </p:cViewPr>
      <p:guideLst>
        <p:guide orient="horz" pos="2160"/>
        <p:guide pos="2880"/>
      </p:guideLst>
    </p:cSldViewPr>
  </p:slideViewPr>
  <p:outlineViewPr>
    <p:cViewPr>
      <p:scale>
        <a:sx n="33" d="100"/>
        <a:sy n="33" d="100"/>
      </p:scale>
      <p:origin x="48" y="28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3467F-8CA4-4B59-9D5C-B370F7C8C803}" type="doc">
      <dgm:prSet loTypeId="urn:microsoft.com/office/officeart/2005/8/layout/hList7#1" loCatId="process" qsTypeId="urn:microsoft.com/office/officeart/2005/8/quickstyle/simple1" qsCatId="simple" csTypeId="urn:microsoft.com/office/officeart/2005/8/colors/colorful1#1" csCatId="colorful" phldr="1"/>
      <dgm:spPr/>
      <dgm:t>
        <a:bodyPr/>
        <a:lstStyle/>
        <a:p>
          <a:endParaRPr lang="en-US"/>
        </a:p>
      </dgm:t>
    </dgm:pt>
    <dgm:pt modelId="{EFA482E2-2DCD-4A00-A272-B61C95DF1C01}">
      <dgm:prSet phldrT="[Text]" custT="1"/>
      <dgm:spPr/>
      <dgm:t>
        <a:bodyPr/>
        <a:lstStyle/>
        <a:p>
          <a:r>
            <a:rPr lang="en-US" sz="1400" b="1" dirty="0">
              <a:solidFill>
                <a:srgbClr val="003399"/>
              </a:solidFill>
            </a:rPr>
            <a:t>Lesson 2</a:t>
          </a:r>
        </a:p>
        <a:p>
          <a:r>
            <a:rPr lang="en-US" sz="1400" b="1" dirty="0">
              <a:solidFill>
                <a:srgbClr val="003399"/>
              </a:solidFill>
            </a:rPr>
            <a:t>Transition in Nursing Curriculum </a:t>
          </a:r>
        </a:p>
      </dgm:t>
    </dgm:pt>
    <dgm:pt modelId="{1DF7D697-F340-45D7-9C8D-E33F1AD8A710}" type="parTrans" cxnId="{6B99D44D-F2F0-49B0-9206-42A28EB7C31C}">
      <dgm:prSet/>
      <dgm:spPr/>
      <dgm:t>
        <a:bodyPr/>
        <a:lstStyle/>
        <a:p>
          <a:endParaRPr lang="en-US"/>
        </a:p>
      </dgm:t>
    </dgm:pt>
    <dgm:pt modelId="{3682362F-9C79-4D24-96AC-A033505D0A26}" type="sibTrans" cxnId="{6B99D44D-F2F0-49B0-9206-42A28EB7C31C}">
      <dgm:prSet/>
      <dgm:spPr/>
      <dgm:t>
        <a:bodyPr/>
        <a:lstStyle/>
        <a:p>
          <a:endParaRPr lang="en-US"/>
        </a:p>
      </dgm:t>
    </dgm:pt>
    <dgm:pt modelId="{1A72843C-A285-4F95-B0F9-6605C816C0EE}">
      <dgm:prSet phldrT="[Text]" custT="1"/>
      <dgm:spPr/>
      <dgm:t>
        <a:bodyPr/>
        <a:lstStyle/>
        <a:p>
          <a:endParaRPr lang="en-US" sz="1400" b="0" dirty="0"/>
        </a:p>
        <a:p>
          <a:endParaRPr lang="en-US" sz="1400" b="0" dirty="0"/>
        </a:p>
        <a:p>
          <a:r>
            <a:rPr lang="en-US" sz="1400" b="1" dirty="0">
              <a:solidFill>
                <a:srgbClr val="003399"/>
              </a:solidFill>
            </a:rPr>
            <a:t>Lesson 3</a:t>
          </a:r>
        </a:p>
        <a:p>
          <a:r>
            <a:rPr lang="en-US" sz="1400" b="1" dirty="0">
              <a:solidFill>
                <a:srgbClr val="003399"/>
              </a:solidFill>
            </a:rPr>
            <a:t>Clinical Role Changes: Staff Nurse/</a:t>
          </a:r>
        </a:p>
        <a:p>
          <a:r>
            <a:rPr lang="en-US" sz="1400" b="1" dirty="0">
              <a:solidFill>
                <a:srgbClr val="003399"/>
              </a:solidFill>
            </a:rPr>
            <a:t>Preceptor &amp; Student   </a:t>
          </a:r>
        </a:p>
        <a:p>
          <a:endParaRPr lang="en-US" sz="1400" b="1" dirty="0">
            <a:solidFill>
              <a:srgbClr val="003399"/>
            </a:solidFill>
          </a:endParaRPr>
        </a:p>
      </dgm:t>
    </dgm:pt>
    <dgm:pt modelId="{74F05D0F-CE87-4491-B766-FA2E76133A0C}" type="parTrans" cxnId="{AF05E089-4CF1-461A-94CE-8B2249E863CE}">
      <dgm:prSet/>
      <dgm:spPr/>
      <dgm:t>
        <a:bodyPr/>
        <a:lstStyle/>
        <a:p>
          <a:endParaRPr lang="en-US"/>
        </a:p>
      </dgm:t>
    </dgm:pt>
    <dgm:pt modelId="{B8A18C6C-3BC8-4031-B937-4324B00C1BB0}" type="sibTrans" cxnId="{AF05E089-4CF1-461A-94CE-8B2249E863CE}">
      <dgm:prSet/>
      <dgm:spPr/>
      <dgm:t>
        <a:bodyPr/>
        <a:lstStyle/>
        <a:p>
          <a:endParaRPr lang="en-US"/>
        </a:p>
      </dgm:t>
    </dgm:pt>
    <dgm:pt modelId="{B7FC4701-C8B2-402E-B24D-1DA982144C99}">
      <dgm:prSet phldrT="[Text]" custT="1"/>
      <dgm:spPr/>
      <dgm:t>
        <a:bodyPr/>
        <a:lstStyle/>
        <a:p>
          <a:r>
            <a:rPr lang="en-US" sz="1400" b="1" dirty="0">
              <a:solidFill>
                <a:srgbClr val="003399"/>
              </a:solidFill>
            </a:rPr>
            <a:t>Lesson 1</a:t>
          </a:r>
        </a:p>
        <a:p>
          <a:r>
            <a:rPr lang="en-US" sz="1400" b="1" dirty="0">
              <a:solidFill>
                <a:srgbClr val="003399"/>
              </a:solidFill>
            </a:rPr>
            <a:t>Nursing Education Reform </a:t>
          </a:r>
        </a:p>
        <a:p>
          <a:endParaRPr lang="en-US" sz="900" b="1" dirty="0">
            <a:solidFill>
              <a:srgbClr val="003399"/>
            </a:solidFill>
          </a:endParaRPr>
        </a:p>
      </dgm:t>
    </dgm:pt>
    <dgm:pt modelId="{0FA935EE-A6C2-439F-AF71-90BE65C13A40}" type="parTrans" cxnId="{86F897B1-341E-498C-98B9-29E37B609EA8}">
      <dgm:prSet/>
      <dgm:spPr/>
      <dgm:t>
        <a:bodyPr/>
        <a:lstStyle/>
        <a:p>
          <a:endParaRPr lang="en-US"/>
        </a:p>
      </dgm:t>
    </dgm:pt>
    <dgm:pt modelId="{5FC468B5-BF56-4BB2-8485-00A8E54E6440}" type="sibTrans" cxnId="{86F897B1-341E-498C-98B9-29E37B609EA8}">
      <dgm:prSet/>
      <dgm:spPr/>
      <dgm:t>
        <a:bodyPr/>
        <a:lstStyle/>
        <a:p>
          <a:endParaRPr lang="en-US"/>
        </a:p>
      </dgm:t>
    </dgm:pt>
    <dgm:pt modelId="{57925DAD-28F6-4944-8B6F-2D287A3EDD57}">
      <dgm:prSet custT="1"/>
      <dgm:spPr/>
      <dgm:t>
        <a:bodyPr/>
        <a:lstStyle/>
        <a:p>
          <a:r>
            <a:rPr lang="en-US" sz="1400" b="1" dirty="0">
              <a:solidFill>
                <a:srgbClr val="003399"/>
              </a:solidFill>
            </a:rPr>
            <a:t>Post-Test/</a:t>
          </a:r>
        </a:p>
        <a:p>
          <a:r>
            <a:rPr lang="en-US" sz="1400" b="1" dirty="0">
              <a:solidFill>
                <a:srgbClr val="003399"/>
              </a:solidFill>
            </a:rPr>
            <a:t>Evaluation</a:t>
          </a:r>
        </a:p>
      </dgm:t>
    </dgm:pt>
    <dgm:pt modelId="{9D15356A-143D-49E2-A265-055F72EB3855}" type="parTrans" cxnId="{9103E9A8-EE52-474E-8D26-D2C4DD3BE7EC}">
      <dgm:prSet/>
      <dgm:spPr/>
      <dgm:t>
        <a:bodyPr/>
        <a:lstStyle/>
        <a:p>
          <a:endParaRPr lang="en-US"/>
        </a:p>
      </dgm:t>
    </dgm:pt>
    <dgm:pt modelId="{F35C865C-72E2-4636-A1A3-AD4E6082F6D4}" type="sibTrans" cxnId="{9103E9A8-EE52-474E-8D26-D2C4DD3BE7EC}">
      <dgm:prSet/>
      <dgm:spPr/>
      <dgm:t>
        <a:bodyPr/>
        <a:lstStyle/>
        <a:p>
          <a:endParaRPr lang="en-US"/>
        </a:p>
      </dgm:t>
    </dgm:pt>
    <dgm:pt modelId="{CC634B03-4C25-4223-937C-BF460DA7DC83}">
      <dgm:prSet phldrT="[Text]" custT="1"/>
      <dgm:spPr/>
      <dgm:t>
        <a:bodyPr/>
        <a:lstStyle/>
        <a:p>
          <a:r>
            <a:rPr lang="en-US" sz="1400" b="1" dirty="0">
              <a:solidFill>
                <a:srgbClr val="003399"/>
              </a:solidFill>
            </a:rPr>
            <a:t>Introduction</a:t>
          </a:r>
        </a:p>
        <a:p>
          <a:r>
            <a:rPr lang="en-US" sz="1400" b="1" dirty="0">
              <a:solidFill>
                <a:srgbClr val="003399"/>
              </a:solidFill>
            </a:rPr>
            <a:t>&amp; </a:t>
          </a:r>
        </a:p>
        <a:p>
          <a:r>
            <a:rPr lang="en-US" sz="1400" b="1" dirty="0">
              <a:solidFill>
                <a:srgbClr val="003399"/>
              </a:solidFill>
            </a:rPr>
            <a:t>Pre-Test</a:t>
          </a:r>
        </a:p>
      </dgm:t>
    </dgm:pt>
    <dgm:pt modelId="{D63C3F2A-54D2-43A8-83BC-D421E2C33D2B}" type="sibTrans" cxnId="{F90EEAF6-974E-4166-9646-4C05B2115C24}">
      <dgm:prSet/>
      <dgm:spPr/>
      <dgm:t>
        <a:bodyPr/>
        <a:lstStyle/>
        <a:p>
          <a:endParaRPr lang="en-US"/>
        </a:p>
      </dgm:t>
    </dgm:pt>
    <dgm:pt modelId="{08C0B21C-5216-4FF8-997E-066B0C8BEB67}" type="parTrans" cxnId="{F90EEAF6-974E-4166-9646-4C05B2115C24}">
      <dgm:prSet/>
      <dgm:spPr/>
      <dgm:t>
        <a:bodyPr/>
        <a:lstStyle/>
        <a:p>
          <a:endParaRPr lang="en-US"/>
        </a:p>
      </dgm:t>
    </dgm:pt>
    <dgm:pt modelId="{86B8EA37-2FE7-470F-B17A-F2C551745CBB}">
      <dgm:prSet phldrT="[Text]" custT="1"/>
      <dgm:spPr/>
      <dgm:t>
        <a:bodyPr/>
        <a:lstStyle/>
        <a:p>
          <a:r>
            <a:rPr lang="en-US" sz="1400" b="1" dirty="0">
              <a:solidFill>
                <a:srgbClr val="003399"/>
              </a:solidFill>
            </a:rPr>
            <a:t>Lesson 4</a:t>
          </a:r>
        </a:p>
        <a:p>
          <a:r>
            <a:rPr lang="en-US" sz="1400" b="1" dirty="0">
              <a:solidFill>
                <a:srgbClr val="003399"/>
              </a:solidFill>
            </a:rPr>
            <a:t>Clinical Learning Tools </a:t>
          </a:r>
        </a:p>
      </dgm:t>
    </dgm:pt>
    <dgm:pt modelId="{DEA4C581-8D65-4AD7-A372-216CC64A42EE}" type="sibTrans" cxnId="{F0E0CF8D-5F77-4440-85FC-75468D9DA6F2}">
      <dgm:prSet/>
      <dgm:spPr/>
      <dgm:t>
        <a:bodyPr/>
        <a:lstStyle/>
        <a:p>
          <a:endParaRPr lang="en-US"/>
        </a:p>
      </dgm:t>
    </dgm:pt>
    <dgm:pt modelId="{4DFB5F00-034C-4242-8904-06E91B19F286}" type="parTrans" cxnId="{F0E0CF8D-5F77-4440-85FC-75468D9DA6F2}">
      <dgm:prSet/>
      <dgm:spPr/>
      <dgm:t>
        <a:bodyPr/>
        <a:lstStyle/>
        <a:p>
          <a:endParaRPr lang="en-US"/>
        </a:p>
      </dgm:t>
    </dgm:pt>
    <dgm:pt modelId="{775D5F2C-93F8-4334-B960-975B02424879}" type="pres">
      <dgm:prSet presAssocID="{BFD3467F-8CA4-4B59-9D5C-B370F7C8C803}" presName="Name0" presStyleCnt="0">
        <dgm:presLayoutVars>
          <dgm:dir/>
          <dgm:resizeHandles val="exact"/>
        </dgm:presLayoutVars>
      </dgm:prSet>
      <dgm:spPr/>
      <dgm:t>
        <a:bodyPr/>
        <a:lstStyle/>
        <a:p>
          <a:endParaRPr lang="en-US"/>
        </a:p>
      </dgm:t>
    </dgm:pt>
    <dgm:pt modelId="{116CD937-6335-4330-8C94-C0C2BE89FBBA}" type="pres">
      <dgm:prSet presAssocID="{BFD3467F-8CA4-4B59-9D5C-B370F7C8C803}" presName="fgShape" presStyleLbl="fgShp" presStyleIdx="0" presStyleCnt="1" custAng="5400000" custFlipVert="1" custFlipHor="0" custScaleX="1415" custScaleY="6250" custLinFactY="30831" custLinFactNeighborX="-68251" custLinFactNeighborY="100000"/>
      <dgm:spPr/>
    </dgm:pt>
    <dgm:pt modelId="{68571090-380E-4A99-8658-044A7D5F006D}" type="pres">
      <dgm:prSet presAssocID="{BFD3467F-8CA4-4B59-9D5C-B370F7C8C803}" presName="linComp" presStyleCnt="0"/>
      <dgm:spPr/>
    </dgm:pt>
    <dgm:pt modelId="{1AF37A4F-9024-4AE5-8214-1939410FA72C}" type="pres">
      <dgm:prSet presAssocID="{CC634B03-4C25-4223-937C-BF460DA7DC83}" presName="compNode" presStyleCnt="0"/>
      <dgm:spPr/>
    </dgm:pt>
    <dgm:pt modelId="{BA647B23-F210-4B7F-AFB1-D4D72BAA4217}" type="pres">
      <dgm:prSet presAssocID="{CC634B03-4C25-4223-937C-BF460DA7DC83}" presName="bkgdShape" presStyleLbl="node1" presStyleIdx="0" presStyleCnt="6"/>
      <dgm:spPr/>
      <dgm:t>
        <a:bodyPr/>
        <a:lstStyle/>
        <a:p>
          <a:endParaRPr lang="en-US"/>
        </a:p>
      </dgm:t>
    </dgm:pt>
    <dgm:pt modelId="{9524D964-483C-4AEA-A693-B7B728AAABD6}" type="pres">
      <dgm:prSet presAssocID="{CC634B03-4C25-4223-937C-BF460DA7DC83}" presName="nodeTx" presStyleLbl="node1" presStyleIdx="0" presStyleCnt="6">
        <dgm:presLayoutVars>
          <dgm:bulletEnabled val="1"/>
        </dgm:presLayoutVars>
      </dgm:prSet>
      <dgm:spPr/>
      <dgm:t>
        <a:bodyPr/>
        <a:lstStyle/>
        <a:p>
          <a:endParaRPr lang="en-US"/>
        </a:p>
      </dgm:t>
    </dgm:pt>
    <dgm:pt modelId="{122D70B8-FDD5-49A0-B474-658B930B05EF}" type="pres">
      <dgm:prSet presAssocID="{CC634B03-4C25-4223-937C-BF460DA7DC83}" presName="invisiNode" presStyleLbl="node1" presStyleIdx="0" presStyleCnt="6"/>
      <dgm:spPr/>
    </dgm:pt>
    <dgm:pt modelId="{9EDAF465-1199-430C-A72D-3FF7946FEE7E}" type="pres">
      <dgm:prSet presAssocID="{CC634B03-4C25-4223-937C-BF460DA7DC83}" presName="imagNode" presStyleLbl="fgImgPlace1" presStyleIdx="0" presStyleCnt="6"/>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40000" r="-40000"/>
          </a:stretch>
        </a:blipFill>
      </dgm:spPr>
      <dgm:t>
        <a:bodyPr/>
        <a:lstStyle/>
        <a:p>
          <a:endParaRPr lang="en-US"/>
        </a:p>
      </dgm:t>
    </dgm:pt>
    <dgm:pt modelId="{0BB5BD93-A83E-405B-8CC0-BD4F59802E7F}" type="pres">
      <dgm:prSet presAssocID="{D63C3F2A-54D2-43A8-83BC-D421E2C33D2B}" presName="sibTrans" presStyleLbl="sibTrans2D1" presStyleIdx="0" presStyleCnt="0"/>
      <dgm:spPr/>
      <dgm:t>
        <a:bodyPr/>
        <a:lstStyle/>
        <a:p>
          <a:endParaRPr lang="en-US"/>
        </a:p>
      </dgm:t>
    </dgm:pt>
    <dgm:pt modelId="{1E7CE897-D1A4-46D9-81F3-59931B742EDF}" type="pres">
      <dgm:prSet presAssocID="{B7FC4701-C8B2-402E-B24D-1DA982144C99}" presName="compNode" presStyleCnt="0"/>
      <dgm:spPr/>
    </dgm:pt>
    <dgm:pt modelId="{3948CA10-6C73-4143-8F33-797A40739D00}" type="pres">
      <dgm:prSet presAssocID="{B7FC4701-C8B2-402E-B24D-1DA982144C99}" presName="bkgdShape" presStyleLbl="node1" presStyleIdx="1" presStyleCnt="6"/>
      <dgm:spPr/>
      <dgm:t>
        <a:bodyPr/>
        <a:lstStyle/>
        <a:p>
          <a:endParaRPr lang="en-US"/>
        </a:p>
      </dgm:t>
    </dgm:pt>
    <dgm:pt modelId="{FD13919D-11A0-41D0-B7AB-D53BE2165242}" type="pres">
      <dgm:prSet presAssocID="{B7FC4701-C8B2-402E-B24D-1DA982144C99}" presName="nodeTx" presStyleLbl="node1" presStyleIdx="1" presStyleCnt="6">
        <dgm:presLayoutVars>
          <dgm:bulletEnabled val="1"/>
        </dgm:presLayoutVars>
      </dgm:prSet>
      <dgm:spPr/>
      <dgm:t>
        <a:bodyPr/>
        <a:lstStyle/>
        <a:p>
          <a:endParaRPr lang="en-US"/>
        </a:p>
      </dgm:t>
    </dgm:pt>
    <dgm:pt modelId="{4BB704E4-C18B-4B71-8FA1-0FAF5F3191C7}" type="pres">
      <dgm:prSet presAssocID="{B7FC4701-C8B2-402E-B24D-1DA982144C99}" presName="invisiNode" presStyleLbl="node1" presStyleIdx="1" presStyleCnt="6"/>
      <dgm:spPr/>
    </dgm:pt>
    <dgm:pt modelId="{4F8C7D24-A95B-4A71-968E-D877269CDBAE}" type="pres">
      <dgm:prSet presAssocID="{B7FC4701-C8B2-402E-B24D-1DA982144C99}" presName="imagNode" presStyleLbl="fgImgPlace1" presStyleIdx="1" presStyleCnt="6"/>
      <dgm:spPr>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0AF7586B-261F-4915-B141-9D53E87B156C}" type="pres">
      <dgm:prSet presAssocID="{5FC468B5-BF56-4BB2-8485-00A8E54E6440}" presName="sibTrans" presStyleLbl="sibTrans2D1" presStyleIdx="0" presStyleCnt="0"/>
      <dgm:spPr/>
      <dgm:t>
        <a:bodyPr/>
        <a:lstStyle/>
        <a:p>
          <a:endParaRPr lang="en-US"/>
        </a:p>
      </dgm:t>
    </dgm:pt>
    <dgm:pt modelId="{408798A6-0555-4E1F-A1DC-FCB582BEA89E}" type="pres">
      <dgm:prSet presAssocID="{EFA482E2-2DCD-4A00-A272-B61C95DF1C01}" presName="compNode" presStyleCnt="0"/>
      <dgm:spPr/>
    </dgm:pt>
    <dgm:pt modelId="{831C2EA4-0B1B-4C5A-A723-06BFE0EB01C1}" type="pres">
      <dgm:prSet presAssocID="{EFA482E2-2DCD-4A00-A272-B61C95DF1C01}" presName="bkgdShape" presStyleLbl="node1" presStyleIdx="2" presStyleCnt="6"/>
      <dgm:spPr/>
      <dgm:t>
        <a:bodyPr/>
        <a:lstStyle/>
        <a:p>
          <a:endParaRPr lang="en-US"/>
        </a:p>
      </dgm:t>
    </dgm:pt>
    <dgm:pt modelId="{FB8D8075-36C2-4E8B-BB8E-DD958B429A39}" type="pres">
      <dgm:prSet presAssocID="{EFA482E2-2DCD-4A00-A272-B61C95DF1C01}" presName="nodeTx" presStyleLbl="node1" presStyleIdx="2" presStyleCnt="6">
        <dgm:presLayoutVars>
          <dgm:bulletEnabled val="1"/>
        </dgm:presLayoutVars>
      </dgm:prSet>
      <dgm:spPr/>
      <dgm:t>
        <a:bodyPr/>
        <a:lstStyle/>
        <a:p>
          <a:endParaRPr lang="en-US"/>
        </a:p>
      </dgm:t>
    </dgm:pt>
    <dgm:pt modelId="{F58E9100-B288-4F16-8A8A-502691A53043}" type="pres">
      <dgm:prSet presAssocID="{EFA482E2-2DCD-4A00-A272-B61C95DF1C01}" presName="invisiNode" presStyleLbl="node1" presStyleIdx="2" presStyleCnt="6"/>
      <dgm:spPr/>
    </dgm:pt>
    <dgm:pt modelId="{9CBEAAD0-570D-45B7-9A06-2FA1EFEDCF15}" type="pres">
      <dgm:prSet presAssocID="{EFA482E2-2DCD-4A00-A272-B61C95DF1C01}" presName="imagNode" presStyleLbl="fgImgPlace1" presStyleIdx="2" presStyleCnt="6"/>
      <dgm:spPr>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210000" r="-210000"/>
          </a:stretch>
        </a:blipFill>
      </dgm:spPr>
      <dgm:t>
        <a:bodyPr/>
        <a:lstStyle/>
        <a:p>
          <a:endParaRPr lang="en-US"/>
        </a:p>
      </dgm:t>
    </dgm:pt>
    <dgm:pt modelId="{B3019676-E4D1-454B-88BB-3548259A02EA}" type="pres">
      <dgm:prSet presAssocID="{3682362F-9C79-4D24-96AC-A033505D0A26}" presName="sibTrans" presStyleLbl="sibTrans2D1" presStyleIdx="0" presStyleCnt="0"/>
      <dgm:spPr/>
      <dgm:t>
        <a:bodyPr/>
        <a:lstStyle/>
        <a:p>
          <a:endParaRPr lang="en-US"/>
        </a:p>
      </dgm:t>
    </dgm:pt>
    <dgm:pt modelId="{3BFAB9FA-FE25-4BC7-9A58-308BA15C9B18}" type="pres">
      <dgm:prSet presAssocID="{1A72843C-A285-4F95-B0F9-6605C816C0EE}" presName="compNode" presStyleCnt="0"/>
      <dgm:spPr/>
    </dgm:pt>
    <dgm:pt modelId="{5E23DCEF-1B98-4C38-B4A4-D4DDD69FFD91}" type="pres">
      <dgm:prSet presAssocID="{1A72843C-A285-4F95-B0F9-6605C816C0EE}" presName="bkgdShape" presStyleLbl="node1" presStyleIdx="3" presStyleCnt="6"/>
      <dgm:spPr/>
      <dgm:t>
        <a:bodyPr/>
        <a:lstStyle/>
        <a:p>
          <a:endParaRPr lang="en-US"/>
        </a:p>
      </dgm:t>
    </dgm:pt>
    <dgm:pt modelId="{30E92B10-16D4-4EA4-BCC1-4CAB4F47F96E}" type="pres">
      <dgm:prSet presAssocID="{1A72843C-A285-4F95-B0F9-6605C816C0EE}" presName="nodeTx" presStyleLbl="node1" presStyleIdx="3" presStyleCnt="6">
        <dgm:presLayoutVars>
          <dgm:bulletEnabled val="1"/>
        </dgm:presLayoutVars>
      </dgm:prSet>
      <dgm:spPr/>
      <dgm:t>
        <a:bodyPr/>
        <a:lstStyle/>
        <a:p>
          <a:endParaRPr lang="en-US"/>
        </a:p>
      </dgm:t>
    </dgm:pt>
    <dgm:pt modelId="{54A53DED-CB12-45E8-9CBF-CA4075156A28}" type="pres">
      <dgm:prSet presAssocID="{1A72843C-A285-4F95-B0F9-6605C816C0EE}" presName="invisiNode" presStyleLbl="node1" presStyleIdx="3" presStyleCnt="6"/>
      <dgm:spPr/>
    </dgm:pt>
    <dgm:pt modelId="{243B4559-F964-49CA-A394-16EC0A9AE87A}" type="pres">
      <dgm:prSet presAssocID="{1A72843C-A285-4F95-B0F9-6605C816C0EE}" presName="imagNode" presStyleLbl="fgImgPlace1" presStyleIdx="3" presStyleCnt="6"/>
      <dgm:spPr>
        <a:blipFill>
          <a:blip xmlns:r="http://schemas.openxmlformats.org/officeDocument/2006/relationships" r:embed="rId4"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60000" r="-60000"/>
          </a:stretch>
        </a:blipFill>
      </dgm:spPr>
      <dgm:t>
        <a:bodyPr/>
        <a:lstStyle/>
        <a:p>
          <a:endParaRPr lang="en-US"/>
        </a:p>
      </dgm:t>
    </dgm:pt>
    <dgm:pt modelId="{B95B492B-59A1-47F9-81D2-496FB1DA169B}" type="pres">
      <dgm:prSet presAssocID="{B8A18C6C-3BC8-4031-B937-4324B00C1BB0}" presName="sibTrans" presStyleLbl="sibTrans2D1" presStyleIdx="0" presStyleCnt="0"/>
      <dgm:spPr/>
      <dgm:t>
        <a:bodyPr/>
        <a:lstStyle/>
        <a:p>
          <a:endParaRPr lang="en-US"/>
        </a:p>
      </dgm:t>
    </dgm:pt>
    <dgm:pt modelId="{29926D63-8F83-4EAD-9227-F17FC52A9C5C}" type="pres">
      <dgm:prSet presAssocID="{86B8EA37-2FE7-470F-B17A-F2C551745CBB}" presName="compNode" presStyleCnt="0"/>
      <dgm:spPr/>
    </dgm:pt>
    <dgm:pt modelId="{B6C200B5-3AF3-42EC-B0FD-4EE321AB66C9}" type="pres">
      <dgm:prSet presAssocID="{86B8EA37-2FE7-470F-B17A-F2C551745CBB}" presName="bkgdShape" presStyleLbl="node1" presStyleIdx="4" presStyleCnt="6" custScaleX="91559"/>
      <dgm:spPr/>
      <dgm:t>
        <a:bodyPr/>
        <a:lstStyle/>
        <a:p>
          <a:endParaRPr lang="en-US"/>
        </a:p>
      </dgm:t>
    </dgm:pt>
    <dgm:pt modelId="{327DF73B-B205-41CA-BCEC-71684291AD02}" type="pres">
      <dgm:prSet presAssocID="{86B8EA37-2FE7-470F-B17A-F2C551745CBB}" presName="nodeTx" presStyleLbl="node1" presStyleIdx="4" presStyleCnt="6">
        <dgm:presLayoutVars>
          <dgm:bulletEnabled val="1"/>
        </dgm:presLayoutVars>
      </dgm:prSet>
      <dgm:spPr/>
      <dgm:t>
        <a:bodyPr/>
        <a:lstStyle/>
        <a:p>
          <a:endParaRPr lang="en-US"/>
        </a:p>
      </dgm:t>
    </dgm:pt>
    <dgm:pt modelId="{8F6A4F32-FD70-4ADC-82CB-485CCFE9BC16}" type="pres">
      <dgm:prSet presAssocID="{86B8EA37-2FE7-470F-B17A-F2C551745CBB}" presName="invisiNode" presStyleLbl="node1" presStyleIdx="4" presStyleCnt="6"/>
      <dgm:spPr/>
    </dgm:pt>
    <dgm:pt modelId="{0CB9DA17-6603-4ACA-AC7D-78FD347D3472}" type="pres">
      <dgm:prSet presAssocID="{86B8EA37-2FE7-470F-B17A-F2C551745CBB}" presName="imagNode" presStyleLbl="fgImgPlace1" presStyleIdx="4" presStyleCnt="6"/>
      <dgm:spPr>
        <a:blipFill>
          <a:blip xmlns:r="http://schemas.openxmlformats.org/officeDocument/2006/relationships" r:embed="rId5">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5C662E55-F9D7-451C-B72C-6C661633AAE3}" type="pres">
      <dgm:prSet presAssocID="{DEA4C581-8D65-4AD7-A372-216CC64A42EE}" presName="sibTrans" presStyleLbl="sibTrans2D1" presStyleIdx="0" presStyleCnt="0"/>
      <dgm:spPr/>
      <dgm:t>
        <a:bodyPr/>
        <a:lstStyle/>
        <a:p>
          <a:endParaRPr lang="en-US"/>
        </a:p>
      </dgm:t>
    </dgm:pt>
    <dgm:pt modelId="{514B3684-4AF2-4153-B5B1-CFB9CE43166B}" type="pres">
      <dgm:prSet presAssocID="{57925DAD-28F6-4944-8B6F-2D287A3EDD57}" presName="compNode" presStyleCnt="0"/>
      <dgm:spPr/>
    </dgm:pt>
    <dgm:pt modelId="{C5EFA924-3B2C-4DEC-B502-8731E1FA204A}" type="pres">
      <dgm:prSet presAssocID="{57925DAD-28F6-4944-8B6F-2D287A3EDD57}" presName="bkgdShape" presStyleLbl="node1" presStyleIdx="5" presStyleCnt="6"/>
      <dgm:spPr/>
      <dgm:t>
        <a:bodyPr/>
        <a:lstStyle/>
        <a:p>
          <a:endParaRPr lang="en-US"/>
        </a:p>
      </dgm:t>
    </dgm:pt>
    <dgm:pt modelId="{DF3F84D6-13DD-4EA7-9A02-D98EBA8C5D2E}" type="pres">
      <dgm:prSet presAssocID="{57925DAD-28F6-4944-8B6F-2D287A3EDD57}" presName="nodeTx" presStyleLbl="node1" presStyleIdx="5" presStyleCnt="6">
        <dgm:presLayoutVars>
          <dgm:bulletEnabled val="1"/>
        </dgm:presLayoutVars>
      </dgm:prSet>
      <dgm:spPr/>
      <dgm:t>
        <a:bodyPr/>
        <a:lstStyle/>
        <a:p>
          <a:endParaRPr lang="en-US"/>
        </a:p>
      </dgm:t>
    </dgm:pt>
    <dgm:pt modelId="{16C1997E-6320-455D-BD86-F4610E79AC21}" type="pres">
      <dgm:prSet presAssocID="{57925DAD-28F6-4944-8B6F-2D287A3EDD57}" presName="invisiNode" presStyleLbl="node1" presStyleIdx="5" presStyleCnt="6"/>
      <dgm:spPr/>
    </dgm:pt>
    <dgm:pt modelId="{04BF0D5E-7786-45F5-A8DA-142A27D9F542}" type="pres">
      <dgm:prSet presAssocID="{57925DAD-28F6-4944-8B6F-2D287A3EDD57}" presName="imagNode" presStyleLbl="fgImgPlace1" presStyleIdx="5" presStyleCnt="6"/>
      <dgm:spPr>
        <a:blipFill>
          <a:blip xmlns:r="http://schemas.openxmlformats.org/officeDocument/2006/relationships" r:embed="rId6"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48000" r="-48000"/>
          </a:stretch>
        </a:blipFill>
      </dgm:spPr>
      <dgm:t>
        <a:bodyPr/>
        <a:lstStyle/>
        <a:p>
          <a:endParaRPr lang="en-US"/>
        </a:p>
      </dgm:t>
    </dgm:pt>
  </dgm:ptLst>
  <dgm:cxnLst>
    <dgm:cxn modelId="{A1FB2B84-7E14-4CD3-9427-4D52BEEF6E96}" type="presOf" srcId="{CC634B03-4C25-4223-937C-BF460DA7DC83}" destId="{9524D964-483C-4AEA-A693-B7B728AAABD6}" srcOrd="1" destOrd="0" presId="urn:microsoft.com/office/officeart/2005/8/layout/hList7#1"/>
    <dgm:cxn modelId="{583AA653-0F8A-4F89-9BE9-8EAACBAD01A7}" type="presOf" srcId="{CC634B03-4C25-4223-937C-BF460DA7DC83}" destId="{BA647B23-F210-4B7F-AFB1-D4D72BAA4217}" srcOrd="0" destOrd="0" presId="urn:microsoft.com/office/officeart/2005/8/layout/hList7#1"/>
    <dgm:cxn modelId="{184510C9-D2BC-488B-B94D-9E6F5156FF32}" type="presOf" srcId="{3682362F-9C79-4D24-96AC-A033505D0A26}" destId="{B3019676-E4D1-454B-88BB-3548259A02EA}" srcOrd="0" destOrd="0" presId="urn:microsoft.com/office/officeart/2005/8/layout/hList7#1"/>
    <dgm:cxn modelId="{9103E9A8-EE52-474E-8D26-D2C4DD3BE7EC}" srcId="{BFD3467F-8CA4-4B59-9D5C-B370F7C8C803}" destId="{57925DAD-28F6-4944-8B6F-2D287A3EDD57}" srcOrd="5" destOrd="0" parTransId="{9D15356A-143D-49E2-A265-055F72EB3855}" sibTransId="{F35C865C-72E2-4636-A1A3-AD4E6082F6D4}"/>
    <dgm:cxn modelId="{F90EEAF6-974E-4166-9646-4C05B2115C24}" srcId="{BFD3467F-8CA4-4B59-9D5C-B370F7C8C803}" destId="{CC634B03-4C25-4223-937C-BF460DA7DC83}" srcOrd="0" destOrd="0" parTransId="{08C0B21C-5216-4FF8-997E-066B0C8BEB67}" sibTransId="{D63C3F2A-54D2-43A8-83BC-D421E2C33D2B}"/>
    <dgm:cxn modelId="{0CD56D63-539F-4DA6-B77A-ED5B0939401E}" type="presOf" srcId="{B8A18C6C-3BC8-4031-B937-4324B00C1BB0}" destId="{B95B492B-59A1-47F9-81D2-496FB1DA169B}" srcOrd="0" destOrd="0" presId="urn:microsoft.com/office/officeart/2005/8/layout/hList7#1"/>
    <dgm:cxn modelId="{6B99D44D-F2F0-49B0-9206-42A28EB7C31C}" srcId="{BFD3467F-8CA4-4B59-9D5C-B370F7C8C803}" destId="{EFA482E2-2DCD-4A00-A272-B61C95DF1C01}" srcOrd="2" destOrd="0" parTransId="{1DF7D697-F340-45D7-9C8D-E33F1AD8A710}" sibTransId="{3682362F-9C79-4D24-96AC-A033505D0A26}"/>
    <dgm:cxn modelId="{5F0A47EE-CCA4-4309-8248-07ABFD428B0C}" type="presOf" srcId="{5FC468B5-BF56-4BB2-8485-00A8E54E6440}" destId="{0AF7586B-261F-4915-B141-9D53E87B156C}" srcOrd="0" destOrd="0" presId="urn:microsoft.com/office/officeart/2005/8/layout/hList7#1"/>
    <dgm:cxn modelId="{5AC5E6A3-5E44-4207-8095-AA7C78B4AE11}" type="presOf" srcId="{B7FC4701-C8B2-402E-B24D-1DA982144C99}" destId="{FD13919D-11A0-41D0-B7AB-D53BE2165242}" srcOrd="1" destOrd="0" presId="urn:microsoft.com/office/officeart/2005/8/layout/hList7#1"/>
    <dgm:cxn modelId="{B2F5B6F5-B2F1-499B-814F-10C5A765F3E3}" type="presOf" srcId="{86B8EA37-2FE7-470F-B17A-F2C551745CBB}" destId="{B6C200B5-3AF3-42EC-B0FD-4EE321AB66C9}" srcOrd="0" destOrd="0" presId="urn:microsoft.com/office/officeart/2005/8/layout/hList7#1"/>
    <dgm:cxn modelId="{D458A5BB-12FD-4EE3-8189-B62FCF2D86C0}" type="presOf" srcId="{EFA482E2-2DCD-4A00-A272-B61C95DF1C01}" destId="{831C2EA4-0B1B-4C5A-A723-06BFE0EB01C1}" srcOrd="0" destOrd="0" presId="urn:microsoft.com/office/officeart/2005/8/layout/hList7#1"/>
    <dgm:cxn modelId="{C454EA51-66A0-4C08-8083-2A4FA8A5738C}" type="presOf" srcId="{D63C3F2A-54D2-43A8-83BC-D421E2C33D2B}" destId="{0BB5BD93-A83E-405B-8CC0-BD4F59802E7F}" srcOrd="0" destOrd="0" presId="urn:microsoft.com/office/officeart/2005/8/layout/hList7#1"/>
    <dgm:cxn modelId="{DAF0A0F8-41F6-4022-AD28-CA925F48ACB6}" type="presOf" srcId="{1A72843C-A285-4F95-B0F9-6605C816C0EE}" destId="{30E92B10-16D4-4EA4-BCC1-4CAB4F47F96E}" srcOrd="1" destOrd="0" presId="urn:microsoft.com/office/officeart/2005/8/layout/hList7#1"/>
    <dgm:cxn modelId="{C28A0941-EE80-4FDF-8C75-646B1E9BDE2B}" type="presOf" srcId="{DEA4C581-8D65-4AD7-A372-216CC64A42EE}" destId="{5C662E55-F9D7-451C-B72C-6C661633AAE3}" srcOrd="0" destOrd="0" presId="urn:microsoft.com/office/officeart/2005/8/layout/hList7#1"/>
    <dgm:cxn modelId="{6FFF106E-51CA-47E9-BCCE-F682B5E6FD63}" type="presOf" srcId="{57925DAD-28F6-4944-8B6F-2D287A3EDD57}" destId="{DF3F84D6-13DD-4EA7-9A02-D98EBA8C5D2E}" srcOrd="1" destOrd="0" presId="urn:microsoft.com/office/officeart/2005/8/layout/hList7#1"/>
    <dgm:cxn modelId="{2C65BEAD-E2E4-44DE-B2B2-095F8EB31EE5}" type="presOf" srcId="{B7FC4701-C8B2-402E-B24D-1DA982144C99}" destId="{3948CA10-6C73-4143-8F33-797A40739D00}" srcOrd="0" destOrd="0" presId="urn:microsoft.com/office/officeart/2005/8/layout/hList7#1"/>
    <dgm:cxn modelId="{09DD8F1E-5F01-4AE5-85CB-DCD74A17CAAD}" type="presOf" srcId="{BFD3467F-8CA4-4B59-9D5C-B370F7C8C803}" destId="{775D5F2C-93F8-4334-B960-975B02424879}" srcOrd="0" destOrd="0" presId="urn:microsoft.com/office/officeart/2005/8/layout/hList7#1"/>
    <dgm:cxn modelId="{AF05E089-4CF1-461A-94CE-8B2249E863CE}" srcId="{BFD3467F-8CA4-4B59-9D5C-B370F7C8C803}" destId="{1A72843C-A285-4F95-B0F9-6605C816C0EE}" srcOrd="3" destOrd="0" parTransId="{74F05D0F-CE87-4491-B766-FA2E76133A0C}" sibTransId="{B8A18C6C-3BC8-4031-B937-4324B00C1BB0}"/>
    <dgm:cxn modelId="{7C1D6F03-EF7B-44BC-9129-2487A5E0B8A5}" type="presOf" srcId="{EFA482E2-2DCD-4A00-A272-B61C95DF1C01}" destId="{FB8D8075-36C2-4E8B-BB8E-DD958B429A39}" srcOrd="1" destOrd="0" presId="urn:microsoft.com/office/officeart/2005/8/layout/hList7#1"/>
    <dgm:cxn modelId="{07616392-56F6-46A8-98B4-8DD065D8E77C}" type="presOf" srcId="{1A72843C-A285-4F95-B0F9-6605C816C0EE}" destId="{5E23DCEF-1B98-4C38-B4A4-D4DDD69FFD91}" srcOrd="0" destOrd="0" presId="urn:microsoft.com/office/officeart/2005/8/layout/hList7#1"/>
    <dgm:cxn modelId="{E552A753-8D24-4188-89D0-5B21B4AE05DD}" type="presOf" srcId="{57925DAD-28F6-4944-8B6F-2D287A3EDD57}" destId="{C5EFA924-3B2C-4DEC-B502-8731E1FA204A}" srcOrd="0" destOrd="0" presId="urn:microsoft.com/office/officeart/2005/8/layout/hList7#1"/>
    <dgm:cxn modelId="{F36A62F9-55B7-492C-8AC5-726ED69D6A1C}" type="presOf" srcId="{86B8EA37-2FE7-470F-B17A-F2C551745CBB}" destId="{327DF73B-B205-41CA-BCEC-71684291AD02}" srcOrd="1" destOrd="0" presId="urn:microsoft.com/office/officeart/2005/8/layout/hList7#1"/>
    <dgm:cxn modelId="{F0E0CF8D-5F77-4440-85FC-75468D9DA6F2}" srcId="{BFD3467F-8CA4-4B59-9D5C-B370F7C8C803}" destId="{86B8EA37-2FE7-470F-B17A-F2C551745CBB}" srcOrd="4" destOrd="0" parTransId="{4DFB5F00-034C-4242-8904-06E91B19F286}" sibTransId="{DEA4C581-8D65-4AD7-A372-216CC64A42EE}"/>
    <dgm:cxn modelId="{86F897B1-341E-498C-98B9-29E37B609EA8}" srcId="{BFD3467F-8CA4-4B59-9D5C-B370F7C8C803}" destId="{B7FC4701-C8B2-402E-B24D-1DA982144C99}" srcOrd="1" destOrd="0" parTransId="{0FA935EE-A6C2-439F-AF71-90BE65C13A40}" sibTransId="{5FC468B5-BF56-4BB2-8485-00A8E54E6440}"/>
    <dgm:cxn modelId="{BBFD6145-E6F2-4088-A7A6-32EF09232663}" type="presParOf" srcId="{775D5F2C-93F8-4334-B960-975B02424879}" destId="{116CD937-6335-4330-8C94-C0C2BE89FBBA}" srcOrd="0" destOrd="0" presId="urn:microsoft.com/office/officeart/2005/8/layout/hList7#1"/>
    <dgm:cxn modelId="{9395A135-DF50-4D01-AB9D-8FA50E85708A}" type="presParOf" srcId="{775D5F2C-93F8-4334-B960-975B02424879}" destId="{68571090-380E-4A99-8658-044A7D5F006D}" srcOrd="1" destOrd="0" presId="urn:microsoft.com/office/officeart/2005/8/layout/hList7#1"/>
    <dgm:cxn modelId="{CF7B1D39-FE2D-4671-8DF4-2D237F855788}" type="presParOf" srcId="{68571090-380E-4A99-8658-044A7D5F006D}" destId="{1AF37A4F-9024-4AE5-8214-1939410FA72C}" srcOrd="0" destOrd="0" presId="urn:microsoft.com/office/officeart/2005/8/layout/hList7#1"/>
    <dgm:cxn modelId="{58954E96-2223-4D09-A004-F1B6054A55E5}" type="presParOf" srcId="{1AF37A4F-9024-4AE5-8214-1939410FA72C}" destId="{BA647B23-F210-4B7F-AFB1-D4D72BAA4217}" srcOrd="0" destOrd="0" presId="urn:microsoft.com/office/officeart/2005/8/layout/hList7#1"/>
    <dgm:cxn modelId="{450584A0-061A-48EB-A914-D1DC02DB4A0A}" type="presParOf" srcId="{1AF37A4F-9024-4AE5-8214-1939410FA72C}" destId="{9524D964-483C-4AEA-A693-B7B728AAABD6}" srcOrd="1" destOrd="0" presId="urn:microsoft.com/office/officeart/2005/8/layout/hList7#1"/>
    <dgm:cxn modelId="{5A55AD0F-C939-4038-8865-863C70A2D0E6}" type="presParOf" srcId="{1AF37A4F-9024-4AE5-8214-1939410FA72C}" destId="{122D70B8-FDD5-49A0-B474-658B930B05EF}" srcOrd="2" destOrd="0" presId="urn:microsoft.com/office/officeart/2005/8/layout/hList7#1"/>
    <dgm:cxn modelId="{380A40D6-7429-4862-971F-6C7D8DBD86C8}" type="presParOf" srcId="{1AF37A4F-9024-4AE5-8214-1939410FA72C}" destId="{9EDAF465-1199-430C-A72D-3FF7946FEE7E}" srcOrd="3" destOrd="0" presId="urn:microsoft.com/office/officeart/2005/8/layout/hList7#1"/>
    <dgm:cxn modelId="{8459B888-F17D-4198-90DF-09F0DA818F2E}" type="presParOf" srcId="{68571090-380E-4A99-8658-044A7D5F006D}" destId="{0BB5BD93-A83E-405B-8CC0-BD4F59802E7F}" srcOrd="1" destOrd="0" presId="urn:microsoft.com/office/officeart/2005/8/layout/hList7#1"/>
    <dgm:cxn modelId="{6E51273D-8CD9-4707-AAB2-B4E5E1C49E72}" type="presParOf" srcId="{68571090-380E-4A99-8658-044A7D5F006D}" destId="{1E7CE897-D1A4-46D9-81F3-59931B742EDF}" srcOrd="2" destOrd="0" presId="urn:microsoft.com/office/officeart/2005/8/layout/hList7#1"/>
    <dgm:cxn modelId="{F58E7CF2-2E64-4FF8-AE80-355E9BE4C5E0}" type="presParOf" srcId="{1E7CE897-D1A4-46D9-81F3-59931B742EDF}" destId="{3948CA10-6C73-4143-8F33-797A40739D00}" srcOrd="0" destOrd="0" presId="urn:microsoft.com/office/officeart/2005/8/layout/hList7#1"/>
    <dgm:cxn modelId="{41B4ACAB-F602-4BA7-9DEB-FE3838CA879A}" type="presParOf" srcId="{1E7CE897-D1A4-46D9-81F3-59931B742EDF}" destId="{FD13919D-11A0-41D0-B7AB-D53BE2165242}" srcOrd="1" destOrd="0" presId="urn:microsoft.com/office/officeart/2005/8/layout/hList7#1"/>
    <dgm:cxn modelId="{7B963F9C-9C42-4F6E-A25F-4567F4901A40}" type="presParOf" srcId="{1E7CE897-D1A4-46D9-81F3-59931B742EDF}" destId="{4BB704E4-C18B-4B71-8FA1-0FAF5F3191C7}" srcOrd="2" destOrd="0" presId="urn:microsoft.com/office/officeart/2005/8/layout/hList7#1"/>
    <dgm:cxn modelId="{EABF6561-EDCB-4FD4-875B-64C6ED7122EC}" type="presParOf" srcId="{1E7CE897-D1A4-46D9-81F3-59931B742EDF}" destId="{4F8C7D24-A95B-4A71-968E-D877269CDBAE}" srcOrd="3" destOrd="0" presId="urn:microsoft.com/office/officeart/2005/8/layout/hList7#1"/>
    <dgm:cxn modelId="{8E970BBF-28A6-4174-9324-97AA6E94668E}" type="presParOf" srcId="{68571090-380E-4A99-8658-044A7D5F006D}" destId="{0AF7586B-261F-4915-B141-9D53E87B156C}" srcOrd="3" destOrd="0" presId="urn:microsoft.com/office/officeart/2005/8/layout/hList7#1"/>
    <dgm:cxn modelId="{C8E59A2A-20EE-41ED-9C08-141DBC8BD965}" type="presParOf" srcId="{68571090-380E-4A99-8658-044A7D5F006D}" destId="{408798A6-0555-4E1F-A1DC-FCB582BEA89E}" srcOrd="4" destOrd="0" presId="urn:microsoft.com/office/officeart/2005/8/layout/hList7#1"/>
    <dgm:cxn modelId="{A4801D09-99F7-4204-8CDB-C79BE9F9C318}" type="presParOf" srcId="{408798A6-0555-4E1F-A1DC-FCB582BEA89E}" destId="{831C2EA4-0B1B-4C5A-A723-06BFE0EB01C1}" srcOrd="0" destOrd="0" presId="urn:microsoft.com/office/officeart/2005/8/layout/hList7#1"/>
    <dgm:cxn modelId="{D7DE0A29-E71D-4354-A820-CC2CF519B6CB}" type="presParOf" srcId="{408798A6-0555-4E1F-A1DC-FCB582BEA89E}" destId="{FB8D8075-36C2-4E8B-BB8E-DD958B429A39}" srcOrd="1" destOrd="0" presId="urn:microsoft.com/office/officeart/2005/8/layout/hList7#1"/>
    <dgm:cxn modelId="{2D5BD115-E018-4261-A4C7-3C3C8ECA7AEA}" type="presParOf" srcId="{408798A6-0555-4E1F-A1DC-FCB582BEA89E}" destId="{F58E9100-B288-4F16-8A8A-502691A53043}" srcOrd="2" destOrd="0" presId="urn:microsoft.com/office/officeart/2005/8/layout/hList7#1"/>
    <dgm:cxn modelId="{27F39341-2270-46D9-BC77-E6E7D67DCE8B}" type="presParOf" srcId="{408798A6-0555-4E1F-A1DC-FCB582BEA89E}" destId="{9CBEAAD0-570D-45B7-9A06-2FA1EFEDCF15}" srcOrd="3" destOrd="0" presId="urn:microsoft.com/office/officeart/2005/8/layout/hList7#1"/>
    <dgm:cxn modelId="{794DAD8F-FF2F-486D-9DFA-EABBE526BD3E}" type="presParOf" srcId="{68571090-380E-4A99-8658-044A7D5F006D}" destId="{B3019676-E4D1-454B-88BB-3548259A02EA}" srcOrd="5" destOrd="0" presId="urn:microsoft.com/office/officeart/2005/8/layout/hList7#1"/>
    <dgm:cxn modelId="{9A982F1A-625A-4E7A-A8B9-F6EC4E319919}" type="presParOf" srcId="{68571090-380E-4A99-8658-044A7D5F006D}" destId="{3BFAB9FA-FE25-4BC7-9A58-308BA15C9B18}" srcOrd="6" destOrd="0" presId="urn:microsoft.com/office/officeart/2005/8/layout/hList7#1"/>
    <dgm:cxn modelId="{98804161-08FC-478A-B2FC-F283293EFD7C}" type="presParOf" srcId="{3BFAB9FA-FE25-4BC7-9A58-308BA15C9B18}" destId="{5E23DCEF-1B98-4C38-B4A4-D4DDD69FFD91}" srcOrd="0" destOrd="0" presId="urn:microsoft.com/office/officeart/2005/8/layout/hList7#1"/>
    <dgm:cxn modelId="{5A1BEDB2-7B20-44A9-AB41-12EF1CFDF907}" type="presParOf" srcId="{3BFAB9FA-FE25-4BC7-9A58-308BA15C9B18}" destId="{30E92B10-16D4-4EA4-BCC1-4CAB4F47F96E}" srcOrd="1" destOrd="0" presId="urn:microsoft.com/office/officeart/2005/8/layout/hList7#1"/>
    <dgm:cxn modelId="{2B0377AD-5D3D-40CD-8F1E-298937479BA9}" type="presParOf" srcId="{3BFAB9FA-FE25-4BC7-9A58-308BA15C9B18}" destId="{54A53DED-CB12-45E8-9CBF-CA4075156A28}" srcOrd="2" destOrd="0" presId="urn:microsoft.com/office/officeart/2005/8/layout/hList7#1"/>
    <dgm:cxn modelId="{D6C7645F-B139-46AC-8EDF-47AEF78B91B3}" type="presParOf" srcId="{3BFAB9FA-FE25-4BC7-9A58-308BA15C9B18}" destId="{243B4559-F964-49CA-A394-16EC0A9AE87A}" srcOrd="3" destOrd="0" presId="urn:microsoft.com/office/officeart/2005/8/layout/hList7#1"/>
    <dgm:cxn modelId="{B149EBCE-F736-4F4B-B9FA-9B3F6457D37C}" type="presParOf" srcId="{68571090-380E-4A99-8658-044A7D5F006D}" destId="{B95B492B-59A1-47F9-81D2-496FB1DA169B}" srcOrd="7" destOrd="0" presId="urn:microsoft.com/office/officeart/2005/8/layout/hList7#1"/>
    <dgm:cxn modelId="{AD6C09E5-47D8-43C5-98CC-0B4B40E00941}" type="presParOf" srcId="{68571090-380E-4A99-8658-044A7D5F006D}" destId="{29926D63-8F83-4EAD-9227-F17FC52A9C5C}" srcOrd="8" destOrd="0" presId="urn:microsoft.com/office/officeart/2005/8/layout/hList7#1"/>
    <dgm:cxn modelId="{F06A49DF-54AA-4E85-9C6E-894877E43DF1}" type="presParOf" srcId="{29926D63-8F83-4EAD-9227-F17FC52A9C5C}" destId="{B6C200B5-3AF3-42EC-B0FD-4EE321AB66C9}" srcOrd="0" destOrd="0" presId="urn:microsoft.com/office/officeart/2005/8/layout/hList7#1"/>
    <dgm:cxn modelId="{1DD341FA-8376-4B99-BBF0-A27DB279039D}" type="presParOf" srcId="{29926D63-8F83-4EAD-9227-F17FC52A9C5C}" destId="{327DF73B-B205-41CA-BCEC-71684291AD02}" srcOrd="1" destOrd="0" presId="urn:microsoft.com/office/officeart/2005/8/layout/hList7#1"/>
    <dgm:cxn modelId="{B1459DCC-0BF1-409C-8A1F-7C292C8BFEF8}" type="presParOf" srcId="{29926D63-8F83-4EAD-9227-F17FC52A9C5C}" destId="{8F6A4F32-FD70-4ADC-82CB-485CCFE9BC16}" srcOrd="2" destOrd="0" presId="urn:microsoft.com/office/officeart/2005/8/layout/hList7#1"/>
    <dgm:cxn modelId="{CEDDBCD4-28D6-42CF-ABDB-B9008A9D2E02}" type="presParOf" srcId="{29926D63-8F83-4EAD-9227-F17FC52A9C5C}" destId="{0CB9DA17-6603-4ACA-AC7D-78FD347D3472}" srcOrd="3" destOrd="0" presId="urn:microsoft.com/office/officeart/2005/8/layout/hList7#1"/>
    <dgm:cxn modelId="{D1B6C0E3-0483-40ED-A226-64A093C571F7}" type="presParOf" srcId="{68571090-380E-4A99-8658-044A7D5F006D}" destId="{5C662E55-F9D7-451C-B72C-6C661633AAE3}" srcOrd="9" destOrd="0" presId="urn:microsoft.com/office/officeart/2005/8/layout/hList7#1"/>
    <dgm:cxn modelId="{D408A912-A5BD-47D7-AC9B-B92B57CD919B}" type="presParOf" srcId="{68571090-380E-4A99-8658-044A7D5F006D}" destId="{514B3684-4AF2-4153-B5B1-CFB9CE43166B}" srcOrd="10" destOrd="0" presId="urn:microsoft.com/office/officeart/2005/8/layout/hList7#1"/>
    <dgm:cxn modelId="{06CBA34D-9FED-47E5-B99D-458FA7BB4CB4}" type="presParOf" srcId="{514B3684-4AF2-4153-B5B1-CFB9CE43166B}" destId="{C5EFA924-3B2C-4DEC-B502-8731E1FA204A}" srcOrd="0" destOrd="0" presId="urn:microsoft.com/office/officeart/2005/8/layout/hList7#1"/>
    <dgm:cxn modelId="{47F52A5E-E738-49C9-94BA-B76A34127A41}" type="presParOf" srcId="{514B3684-4AF2-4153-B5B1-CFB9CE43166B}" destId="{DF3F84D6-13DD-4EA7-9A02-D98EBA8C5D2E}" srcOrd="1" destOrd="0" presId="urn:microsoft.com/office/officeart/2005/8/layout/hList7#1"/>
    <dgm:cxn modelId="{95F5F555-1D7E-443B-90EF-37CC6BDEB617}" type="presParOf" srcId="{514B3684-4AF2-4153-B5B1-CFB9CE43166B}" destId="{16C1997E-6320-455D-BD86-F4610E79AC21}" srcOrd="2" destOrd="0" presId="urn:microsoft.com/office/officeart/2005/8/layout/hList7#1"/>
    <dgm:cxn modelId="{E458094F-9D69-4FB9-848E-123D79A0273D}" type="presParOf" srcId="{514B3684-4AF2-4153-B5B1-CFB9CE43166B}" destId="{04BF0D5E-7786-45F5-A8DA-142A27D9F542}"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A2DF426-7B38-4F04-BBF3-321983570868}" type="doc">
      <dgm:prSet loTypeId="urn:microsoft.com/office/officeart/2005/8/layout/process4" loCatId="process" qsTypeId="urn:microsoft.com/office/officeart/2005/8/quickstyle/3d3" qsCatId="3D" csTypeId="urn:microsoft.com/office/officeart/2005/8/colors/colorful1#2" csCatId="colorful" phldr="1"/>
      <dgm:spPr/>
      <dgm:t>
        <a:bodyPr/>
        <a:lstStyle/>
        <a:p>
          <a:endParaRPr lang="en-US"/>
        </a:p>
      </dgm:t>
    </dgm:pt>
    <dgm:pt modelId="{3F1DCE02-739D-4EFA-BB6A-79F28CDFCB4E}">
      <dgm:prSet phldrT="[Text]" custT="1"/>
      <dgm:spPr/>
      <dgm:t>
        <a:bodyPr/>
        <a:lstStyle/>
        <a:p>
          <a:r>
            <a:rPr lang="en-US" sz="2400" b="1"/>
            <a:t>Classroom</a:t>
          </a:r>
          <a:endParaRPr lang="en-US" sz="2400" b="1" dirty="0"/>
        </a:p>
      </dgm:t>
    </dgm:pt>
    <dgm:pt modelId="{01D69D00-1ED4-49FD-BD3D-7B62B3F0604E}" type="parTrans" cxnId="{A62CEAFF-BCE7-4482-B36C-5B92FF4B8047}">
      <dgm:prSet/>
      <dgm:spPr/>
      <dgm:t>
        <a:bodyPr/>
        <a:lstStyle/>
        <a:p>
          <a:endParaRPr lang="en-US"/>
        </a:p>
      </dgm:t>
    </dgm:pt>
    <dgm:pt modelId="{1ACE89BA-6EC3-4305-8237-8792A3F54A8A}" type="sibTrans" cxnId="{A62CEAFF-BCE7-4482-B36C-5B92FF4B8047}">
      <dgm:prSet/>
      <dgm:spPr/>
      <dgm:t>
        <a:bodyPr/>
        <a:lstStyle/>
        <a:p>
          <a:endParaRPr lang="en-US"/>
        </a:p>
      </dgm:t>
    </dgm:pt>
    <dgm:pt modelId="{18CA6E2C-F6CF-4FAC-A4F3-F0B3B339406C}">
      <dgm:prSet phldrT="[Text]" custT="1"/>
      <dgm:spPr/>
      <dgm:t>
        <a:bodyPr/>
        <a:lstStyle/>
        <a:p>
          <a:r>
            <a:rPr lang="en-US" sz="1400" b="1" dirty="0"/>
            <a:t>Systems Oriented</a:t>
          </a:r>
        </a:p>
      </dgm:t>
    </dgm:pt>
    <dgm:pt modelId="{1587D137-8ECF-44B7-883D-3ED980689AE8}" type="parTrans" cxnId="{3EC28B73-1232-4E9C-9996-57EA5F510AB6}">
      <dgm:prSet/>
      <dgm:spPr/>
      <dgm:t>
        <a:bodyPr/>
        <a:lstStyle/>
        <a:p>
          <a:endParaRPr lang="en-US"/>
        </a:p>
      </dgm:t>
    </dgm:pt>
    <dgm:pt modelId="{FD6E07DE-809D-4A80-A927-ABC36339006C}" type="sibTrans" cxnId="{3EC28B73-1232-4E9C-9996-57EA5F510AB6}">
      <dgm:prSet/>
      <dgm:spPr/>
      <dgm:t>
        <a:bodyPr/>
        <a:lstStyle/>
        <a:p>
          <a:endParaRPr lang="en-US"/>
        </a:p>
      </dgm:t>
    </dgm:pt>
    <dgm:pt modelId="{07243136-CFD6-4530-977C-F0275C3FFE06}">
      <dgm:prSet phldrT="[Text]" custT="1"/>
      <dgm:spPr/>
      <dgm:t>
        <a:bodyPr/>
        <a:lstStyle/>
        <a:p>
          <a:r>
            <a:rPr lang="en-US" sz="2400" b="1"/>
            <a:t>Skills</a:t>
          </a:r>
          <a:endParaRPr lang="en-US" sz="2400" b="1" dirty="0"/>
        </a:p>
      </dgm:t>
    </dgm:pt>
    <dgm:pt modelId="{1E8B9409-92C5-4B6A-A413-0493DB5907F2}" type="parTrans" cxnId="{AC27EC63-90EA-410D-8224-1B8CCAF4D7C6}">
      <dgm:prSet/>
      <dgm:spPr/>
      <dgm:t>
        <a:bodyPr/>
        <a:lstStyle/>
        <a:p>
          <a:endParaRPr lang="en-US"/>
        </a:p>
      </dgm:t>
    </dgm:pt>
    <dgm:pt modelId="{6BF8A3CF-BE9A-4D46-93E5-D3D48E549981}" type="sibTrans" cxnId="{AC27EC63-90EA-410D-8224-1B8CCAF4D7C6}">
      <dgm:prSet/>
      <dgm:spPr/>
      <dgm:t>
        <a:bodyPr/>
        <a:lstStyle/>
        <a:p>
          <a:endParaRPr lang="en-US"/>
        </a:p>
      </dgm:t>
    </dgm:pt>
    <dgm:pt modelId="{5CE90A1D-8839-4F8D-9FE6-41F8A8A34829}">
      <dgm:prSet phldrT="[Text]" custT="1"/>
      <dgm:spPr/>
      <dgm:t>
        <a:bodyPr/>
        <a:lstStyle/>
        <a:p>
          <a:r>
            <a:rPr lang="en-US" sz="1400" b="1" dirty="0"/>
            <a:t>Am Care</a:t>
          </a:r>
        </a:p>
      </dgm:t>
    </dgm:pt>
    <dgm:pt modelId="{32987978-BC1A-4F64-BF02-DE2A4A2D4B4B}" type="parTrans" cxnId="{AE917119-57B4-471D-9032-62BE2F1F64C4}">
      <dgm:prSet/>
      <dgm:spPr/>
      <dgm:t>
        <a:bodyPr/>
        <a:lstStyle/>
        <a:p>
          <a:endParaRPr lang="en-US"/>
        </a:p>
      </dgm:t>
    </dgm:pt>
    <dgm:pt modelId="{F374F5B2-5D29-403C-B314-8491AB7A58B6}" type="sibTrans" cxnId="{AE917119-57B4-471D-9032-62BE2F1F64C4}">
      <dgm:prSet/>
      <dgm:spPr/>
      <dgm:t>
        <a:bodyPr/>
        <a:lstStyle/>
        <a:p>
          <a:endParaRPr lang="en-US"/>
        </a:p>
      </dgm:t>
    </dgm:pt>
    <dgm:pt modelId="{FA9139D2-E08F-413F-B396-078A85D12D11}">
      <dgm:prSet phldrT="[Text]" custT="1"/>
      <dgm:spPr/>
      <dgm:t>
        <a:bodyPr/>
        <a:lstStyle/>
        <a:p>
          <a:r>
            <a:rPr lang="en-US" sz="2400" b="1"/>
            <a:t>Clinical</a:t>
          </a:r>
          <a:endParaRPr lang="en-US" sz="2400" b="1" dirty="0"/>
        </a:p>
      </dgm:t>
    </dgm:pt>
    <dgm:pt modelId="{8F8B3C38-E913-4476-988D-B27B43040773}" type="parTrans" cxnId="{03A20D31-99C1-408C-A88C-14E0EDF13B95}">
      <dgm:prSet/>
      <dgm:spPr/>
      <dgm:t>
        <a:bodyPr/>
        <a:lstStyle/>
        <a:p>
          <a:endParaRPr lang="en-US"/>
        </a:p>
      </dgm:t>
    </dgm:pt>
    <dgm:pt modelId="{08A3E8D0-6382-4F2D-BE12-A96A0220B10B}" type="sibTrans" cxnId="{03A20D31-99C1-408C-A88C-14E0EDF13B95}">
      <dgm:prSet/>
      <dgm:spPr/>
      <dgm:t>
        <a:bodyPr/>
        <a:lstStyle/>
        <a:p>
          <a:endParaRPr lang="en-US"/>
        </a:p>
      </dgm:t>
    </dgm:pt>
    <dgm:pt modelId="{A51EE954-96C6-4C69-82DA-D31F4CF87883}">
      <dgm:prSet phldrT="[Text]" custT="1"/>
      <dgm:spPr/>
      <dgm:t>
        <a:bodyPr/>
        <a:lstStyle/>
        <a:p>
          <a:r>
            <a:rPr lang="en-US" sz="1400" b="1" dirty="0"/>
            <a:t>Strict adherence to the</a:t>
          </a:r>
        </a:p>
        <a:p>
          <a:r>
            <a:rPr lang="en-US" sz="1400" b="1" dirty="0"/>
            <a:t>Nursing Process  for all clinical decision making.</a:t>
          </a:r>
        </a:p>
      </dgm:t>
    </dgm:pt>
    <dgm:pt modelId="{2459A6B8-8246-4D8A-8AC3-2124C40BD630}" type="parTrans" cxnId="{3F042CC4-808D-4DAE-99B2-7CFAD25EAFBD}">
      <dgm:prSet/>
      <dgm:spPr/>
      <dgm:t>
        <a:bodyPr/>
        <a:lstStyle/>
        <a:p>
          <a:endParaRPr lang="en-US"/>
        </a:p>
      </dgm:t>
    </dgm:pt>
    <dgm:pt modelId="{1216BF15-0B84-4F4F-B343-5CBA98D447EA}" type="sibTrans" cxnId="{3F042CC4-808D-4DAE-99B2-7CFAD25EAFBD}">
      <dgm:prSet/>
      <dgm:spPr/>
      <dgm:t>
        <a:bodyPr/>
        <a:lstStyle/>
        <a:p>
          <a:endParaRPr lang="en-US"/>
        </a:p>
      </dgm:t>
    </dgm:pt>
    <dgm:pt modelId="{745B1939-CE0A-493E-ACBC-18329F761873}">
      <dgm:prSet phldrT="[Text]" custT="1"/>
      <dgm:spPr/>
      <dgm:t>
        <a:bodyPr/>
        <a:lstStyle/>
        <a:p>
          <a:r>
            <a:rPr lang="en-US" sz="1400" b="1" dirty="0"/>
            <a:t>Assessment</a:t>
          </a:r>
        </a:p>
      </dgm:t>
    </dgm:pt>
    <dgm:pt modelId="{6ECD776B-5445-4CB4-BD58-C258C8621D5E}" type="parTrans" cxnId="{9DE27E5B-14E5-4774-A4DE-E256CFE95BA9}">
      <dgm:prSet/>
      <dgm:spPr/>
      <dgm:t>
        <a:bodyPr/>
        <a:lstStyle/>
        <a:p>
          <a:endParaRPr lang="en-US"/>
        </a:p>
      </dgm:t>
    </dgm:pt>
    <dgm:pt modelId="{A7F932B0-F053-4EE1-A614-9CAC2951EC4D}" type="sibTrans" cxnId="{9DE27E5B-14E5-4774-A4DE-E256CFE95BA9}">
      <dgm:prSet/>
      <dgm:spPr/>
      <dgm:t>
        <a:bodyPr/>
        <a:lstStyle/>
        <a:p>
          <a:endParaRPr lang="en-US"/>
        </a:p>
      </dgm:t>
    </dgm:pt>
    <dgm:pt modelId="{092EA8ED-DE65-48A5-A13A-C55C4F9FA3D0}">
      <dgm:prSet phldrT="[Text]" custT="1"/>
      <dgm:spPr/>
      <dgm:t>
        <a:bodyPr/>
        <a:lstStyle/>
        <a:p>
          <a:r>
            <a:rPr lang="en-US" sz="1400" b="1" dirty="0"/>
            <a:t>Nursing  Diagnosis</a:t>
          </a:r>
        </a:p>
      </dgm:t>
    </dgm:pt>
    <dgm:pt modelId="{6246FB42-EA7E-4D9A-B2D7-6EC879C8D1C7}" type="parTrans" cxnId="{EAD0476D-39E0-43A1-871E-399FFA478119}">
      <dgm:prSet/>
      <dgm:spPr/>
      <dgm:t>
        <a:bodyPr/>
        <a:lstStyle/>
        <a:p>
          <a:endParaRPr lang="en-US"/>
        </a:p>
      </dgm:t>
    </dgm:pt>
    <dgm:pt modelId="{2D65EDF1-5032-47C9-A366-8C4F481EB9BA}" type="sibTrans" cxnId="{EAD0476D-39E0-43A1-871E-399FFA478119}">
      <dgm:prSet/>
      <dgm:spPr/>
      <dgm:t>
        <a:bodyPr/>
        <a:lstStyle/>
        <a:p>
          <a:endParaRPr lang="en-US"/>
        </a:p>
      </dgm:t>
    </dgm:pt>
    <dgm:pt modelId="{BACE0B62-721E-4B45-86AC-07CB57D8CB9A}">
      <dgm:prSet phldrT="[Text]" custT="1"/>
      <dgm:spPr/>
      <dgm:t>
        <a:bodyPr/>
        <a:lstStyle/>
        <a:p>
          <a:r>
            <a:rPr lang="en-US" sz="1400" b="1" dirty="0"/>
            <a:t>Goal</a:t>
          </a:r>
        </a:p>
      </dgm:t>
    </dgm:pt>
    <dgm:pt modelId="{1C6FF14F-1D57-48C4-BDB1-9BC5768FB781}" type="parTrans" cxnId="{2FF76C8B-3762-4681-89A4-074610B3FFF8}">
      <dgm:prSet/>
      <dgm:spPr/>
      <dgm:t>
        <a:bodyPr/>
        <a:lstStyle/>
        <a:p>
          <a:endParaRPr lang="en-US"/>
        </a:p>
      </dgm:t>
    </dgm:pt>
    <dgm:pt modelId="{B2F6D0E2-E8E7-4CA8-858D-82AF61EC1273}" type="sibTrans" cxnId="{2FF76C8B-3762-4681-89A4-074610B3FFF8}">
      <dgm:prSet/>
      <dgm:spPr/>
      <dgm:t>
        <a:bodyPr/>
        <a:lstStyle/>
        <a:p>
          <a:endParaRPr lang="en-US"/>
        </a:p>
      </dgm:t>
    </dgm:pt>
    <dgm:pt modelId="{6C99225B-3F8A-4D2D-AA9E-9B65B6CF928E}">
      <dgm:prSet phldrT="[Text]" custT="1"/>
      <dgm:spPr/>
      <dgm:t>
        <a:bodyPr/>
        <a:lstStyle/>
        <a:p>
          <a:r>
            <a:rPr lang="en-US" sz="1400" b="1" dirty="0"/>
            <a:t>Intervention</a:t>
          </a:r>
        </a:p>
      </dgm:t>
    </dgm:pt>
    <dgm:pt modelId="{BEDD0954-977E-418C-9340-313551CF09BE}" type="parTrans" cxnId="{C6E74773-30FC-4C56-8DCE-26D89A5017DA}">
      <dgm:prSet/>
      <dgm:spPr/>
      <dgm:t>
        <a:bodyPr/>
        <a:lstStyle/>
        <a:p>
          <a:endParaRPr lang="en-US"/>
        </a:p>
      </dgm:t>
    </dgm:pt>
    <dgm:pt modelId="{9748031F-10E8-48EA-9CCA-B1DDAF251955}" type="sibTrans" cxnId="{C6E74773-30FC-4C56-8DCE-26D89A5017DA}">
      <dgm:prSet/>
      <dgm:spPr/>
      <dgm:t>
        <a:bodyPr/>
        <a:lstStyle/>
        <a:p>
          <a:endParaRPr lang="en-US"/>
        </a:p>
      </dgm:t>
    </dgm:pt>
    <dgm:pt modelId="{FF4CC508-8BCF-4892-9D39-E42FB5BF9B19}">
      <dgm:prSet phldrT="[Text]" custT="1"/>
      <dgm:spPr/>
      <dgm:t>
        <a:bodyPr/>
        <a:lstStyle/>
        <a:p>
          <a:r>
            <a:rPr lang="en-US" sz="1400" b="1" dirty="0"/>
            <a:t>Evaluation</a:t>
          </a:r>
        </a:p>
      </dgm:t>
    </dgm:pt>
    <dgm:pt modelId="{9D0F3324-985E-4E0A-BD34-58C9F5EC3FD2}" type="parTrans" cxnId="{B6D0256E-2D8D-44DD-812D-4CB177D1EC6A}">
      <dgm:prSet/>
      <dgm:spPr/>
      <dgm:t>
        <a:bodyPr/>
        <a:lstStyle/>
        <a:p>
          <a:endParaRPr lang="en-US"/>
        </a:p>
      </dgm:t>
    </dgm:pt>
    <dgm:pt modelId="{DD974027-040E-496D-A0D0-3F69BBF31485}" type="sibTrans" cxnId="{B6D0256E-2D8D-44DD-812D-4CB177D1EC6A}">
      <dgm:prSet/>
      <dgm:spPr/>
      <dgm:t>
        <a:bodyPr/>
        <a:lstStyle/>
        <a:p>
          <a:endParaRPr lang="en-US"/>
        </a:p>
      </dgm:t>
    </dgm:pt>
    <dgm:pt modelId="{8AF24B43-4462-43F6-B449-9ABA67DE64B1}">
      <dgm:prSet phldrT="[Text]" custT="1"/>
      <dgm:spPr/>
      <dgm:t>
        <a:bodyPr/>
        <a:lstStyle/>
        <a:p>
          <a:r>
            <a:rPr lang="en-US" sz="1400" b="1" dirty="0"/>
            <a:t>Bed Making</a:t>
          </a:r>
        </a:p>
      </dgm:t>
    </dgm:pt>
    <dgm:pt modelId="{05415689-57EA-4C1B-B7D7-219A2C9E6F3F}" type="parTrans" cxnId="{4B8C9876-83FE-47C0-AE7B-4885C34317B2}">
      <dgm:prSet/>
      <dgm:spPr/>
      <dgm:t>
        <a:bodyPr/>
        <a:lstStyle/>
        <a:p>
          <a:endParaRPr lang="en-US"/>
        </a:p>
      </dgm:t>
    </dgm:pt>
    <dgm:pt modelId="{43090EA7-B50C-48B1-ABD4-586EA22E0F1F}" type="sibTrans" cxnId="{4B8C9876-83FE-47C0-AE7B-4885C34317B2}">
      <dgm:prSet/>
      <dgm:spPr/>
      <dgm:t>
        <a:bodyPr/>
        <a:lstStyle/>
        <a:p>
          <a:endParaRPr lang="en-US"/>
        </a:p>
      </dgm:t>
    </dgm:pt>
    <dgm:pt modelId="{3ECD6DF0-F3CD-4E36-930A-DF5FBDC1C895}">
      <dgm:prSet phldrT="[Text]" custT="1"/>
      <dgm:spPr/>
      <dgm:t>
        <a:bodyPr/>
        <a:lstStyle/>
        <a:p>
          <a:r>
            <a:rPr lang="en-US" sz="1400" b="1" dirty="0"/>
            <a:t>Medications</a:t>
          </a:r>
        </a:p>
      </dgm:t>
    </dgm:pt>
    <dgm:pt modelId="{DBA51E48-1E90-43F0-B758-3C210678E6A6}" type="parTrans" cxnId="{719D8CA5-A6E0-4DB9-9676-E26B3B3FD388}">
      <dgm:prSet/>
      <dgm:spPr/>
      <dgm:t>
        <a:bodyPr/>
        <a:lstStyle/>
        <a:p>
          <a:endParaRPr lang="en-US"/>
        </a:p>
      </dgm:t>
    </dgm:pt>
    <dgm:pt modelId="{F33C66F4-DD70-4155-B5F6-1C595DEA94B5}" type="sibTrans" cxnId="{719D8CA5-A6E0-4DB9-9676-E26B3B3FD388}">
      <dgm:prSet/>
      <dgm:spPr/>
      <dgm:t>
        <a:bodyPr/>
        <a:lstStyle/>
        <a:p>
          <a:endParaRPr lang="en-US"/>
        </a:p>
      </dgm:t>
    </dgm:pt>
    <dgm:pt modelId="{7561508F-88F9-400E-8153-F5D53802710A}">
      <dgm:prSet phldrT="[Text]" custT="1"/>
      <dgm:spPr/>
      <dgm:t>
        <a:bodyPr/>
        <a:lstStyle/>
        <a:p>
          <a:r>
            <a:rPr lang="en-US" sz="1400" b="1" dirty="0"/>
            <a:t>Vital signs</a:t>
          </a:r>
        </a:p>
      </dgm:t>
    </dgm:pt>
    <dgm:pt modelId="{731481F9-4CCE-45F6-9D81-AC8FBD3DD910}" type="parTrans" cxnId="{A2A158FA-F671-4CE0-A1C1-F51EF6E5ECD7}">
      <dgm:prSet/>
      <dgm:spPr/>
      <dgm:t>
        <a:bodyPr/>
        <a:lstStyle/>
        <a:p>
          <a:endParaRPr lang="en-US"/>
        </a:p>
      </dgm:t>
    </dgm:pt>
    <dgm:pt modelId="{00E1FD84-7EEB-4E26-BF42-6D858674E8C3}" type="sibTrans" cxnId="{A2A158FA-F671-4CE0-A1C1-F51EF6E5ECD7}">
      <dgm:prSet/>
      <dgm:spPr/>
      <dgm:t>
        <a:bodyPr/>
        <a:lstStyle/>
        <a:p>
          <a:endParaRPr lang="en-US"/>
        </a:p>
      </dgm:t>
    </dgm:pt>
    <dgm:pt modelId="{37429BBA-ADEB-4757-9EC5-F2D89DB915D3}">
      <dgm:prSet phldrT="[Text]" custT="1"/>
      <dgm:spPr/>
      <dgm:t>
        <a:bodyPr/>
        <a:lstStyle/>
        <a:p>
          <a:r>
            <a:rPr lang="en-US" sz="1400" b="1" dirty="0"/>
            <a:t>Handwashing</a:t>
          </a:r>
        </a:p>
      </dgm:t>
    </dgm:pt>
    <dgm:pt modelId="{7E7E1959-50B7-47F8-8BD0-7342136562A6}" type="parTrans" cxnId="{C407A8A6-D717-4108-8D45-929B08789ED9}">
      <dgm:prSet/>
      <dgm:spPr/>
      <dgm:t>
        <a:bodyPr/>
        <a:lstStyle/>
        <a:p>
          <a:endParaRPr lang="en-US"/>
        </a:p>
      </dgm:t>
    </dgm:pt>
    <dgm:pt modelId="{97F20DC2-F445-4788-9A04-67AABB866481}" type="sibTrans" cxnId="{C407A8A6-D717-4108-8D45-929B08789ED9}">
      <dgm:prSet/>
      <dgm:spPr/>
      <dgm:t>
        <a:bodyPr/>
        <a:lstStyle/>
        <a:p>
          <a:endParaRPr lang="en-US"/>
        </a:p>
      </dgm:t>
    </dgm:pt>
    <dgm:pt modelId="{B829DA44-858D-42CE-979C-8AD6AD1F6385}" type="pres">
      <dgm:prSet presAssocID="{6A2DF426-7B38-4F04-BBF3-321983570868}" presName="Name0" presStyleCnt="0">
        <dgm:presLayoutVars>
          <dgm:dir/>
          <dgm:animLvl val="lvl"/>
          <dgm:resizeHandles val="exact"/>
        </dgm:presLayoutVars>
      </dgm:prSet>
      <dgm:spPr/>
      <dgm:t>
        <a:bodyPr/>
        <a:lstStyle/>
        <a:p>
          <a:endParaRPr lang="en-US"/>
        </a:p>
      </dgm:t>
    </dgm:pt>
    <dgm:pt modelId="{B825BA60-217E-4966-85FD-B32AFAB1DA6E}" type="pres">
      <dgm:prSet presAssocID="{FA9139D2-E08F-413F-B396-078A85D12D11}" presName="boxAndChildren" presStyleCnt="0"/>
      <dgm:spPr/>
    </dgm:pt>
    <dgm:pt modelId="{F145BC55-2BD9-44F5-89DC-62595A4CA8EB}" type="pres">
      <dgm:prSet presAssocID="{FA9139D2-E08F-413F-B396-078A85D12D11}" presName="parentTextBox" presStyleLbl="node1" presStyleIdx="0" presStyleCnt="3"/>
      <dgm:spPr/>
      <dgm:t>
        <a:bodyPr/>
        <a:lstStyle/>
        <a:p>
          <a:endParaRPr lang="en-US"/>
        </a:p>
      </dgm:t>
    </dgm:pt>
    <dgm:pt modelId="{178C49C2-B08B-47A7-BB2A-1D5C13B09BD8}" type="pres">
      <dgm:prSet presAssocID="{FA9139D2-E08F-413F-B396-078A85D12D11}" presName="entireBox" presStyleLbl="node1" presStyleIdx="0" presStyleCnt="3"/>
      <dgm:spPr/>
      <dgm:t>
        <a:bodyPr/>
        <a:lstStyle/>
        <a:p>
          <a:endParaRPr lang="en-US"/>
        </a:p>
      </dgm:t>
    </dgm:pt>
    <dgm:pt modelId="{A858086C-CF97-49F9-A7CB-7EA40875792D}" type="pres">
      <dgm:prSet presAssocID="{FA9139D2-E08F-413F-B396-078A85D12D11}" presName="descendantBox" presStyleCnt="0"/>
      <dgm:spPr/>
    </dgm:pt>
    <dgm:pt modelId="{765911DD-2A3D-47AE-9711-F7B030761B4C}" type="pres">
      <dgm:prSet presAssocID="{A51EE954-96C6-4C69-82DA-D31F4CF87883}" presName="childTextBox" presStyleLbl="fgAccFollowNode1" presStyleIdx="0" presStyleCnt="12">
        <dgm:presLayoutVars>
          <dgm:bulletEnabled val="1"/>
        </dgm:presLayoutVars>
      </dgm:prSet>
      <dgm:spPr/>
      <dgm:t>
        <a:bodyPr/>
        <a:lstStyle/>
        <a:p>
          <a:endParaRPr lang="en-US"/>
        </a:p>
      </dgm:t>
    </dgm:pt>
    <dgm:pt modelId="{E86D8C18-4A2D-4283-BEA1-C8AF863AB649}" type="pres">
      <dgm:prSet presAssocID="{6BF8A3CF-BE9A-4D46-93E5-D3D48E549981}" presName="sp" presStyleCnt="0"/>
      <dgm:spPr/>
    </dgm:pt>
    <dgm:pt modelId="{4B0E14BD-35E4-4DAF-BC60-86C1A3712F40}" type="pres">
      <dgm:prSet presAssocID="{07243136-CFD6-4530-977C-F0275C3FFE06}" presName="arrowAndChildren" presStyleCnt="0"/>
      <dgm:spPr/>
    </dgm:pt>
    <dgm:pt modelId="{2171D9F6-B2A0-4120-9C5C-4456BFBFAC1A}" type="pres">
      <dgm:prSet presAssocID="{07243136-CFD6-4530-977C-F0275C3FFE06}" presName="parentTextArrow" presStyleLbl="node1" presStyleIdx="0" presStyleCnt="3"/>
      <dgm:spPr/>
      <dgm:t>
        <a:bodyPr/>
        <a:lstStyle/>
        <a:p>
          <a:endParaRPr lang="en-US"/>
        </a:p>
      </dgm:t>
    </dgm:pt>
    <dgm:pt modelId="{7E196A90-2E09-4B16-8872-6EE1C294CDE7}" type="pres">
      <dgm:prSet presAssocID="{07243136-CFD6-4530-977C-F0275C3FFE06}" presName="arrow" presStyleLbl="node1" presStyleIdx="1" presStyleCnt="3"/>
      <dgm:spPr/>
      <dgm:t>
        <a:bodyPr/>
        <a:lstStyle/>
        <a:p>
          <a:endParaRPr lang="en-US"/>
        </a:p>
      </dgm:t>
    </dgm:pt>
    <dgm:pt modelId="{9765B520-EB3F-4777-92C7-D2C26C948217}" type="pres">
      <dgm:prSet presAssocID="{07243136-CFD6-4530-977C-F0275C3FFE06}" presName="descendantArrow" presStyleCnt="0"/>
      <dgm:spPr/>
    </dgm:pt>
    <dgm:pt modelId="{3531F229-0B43-4CA6-885D-CC4086946216}" type="pres">
      <dgm:prSet presAssocID="{5CE90A1D-8839-4F8D-9FE6-41F8A8A34829}" presName="childTextArrow" presStyleLbl="fgAccFollowNode1" presStyleIdx="1" presStyleCnt="12">
        <dgm:presLayoutVars>
          <dgm:bulletEnabled val="1"/>
        </dgm:presLayoutVars>
      </dgm:prSet>
      <dgm:spPr/>
      <dgm:t>
        <a:bodyPr/>
        <a:lstStyle/>
        <a:p>
          <a:endParaRPr lang="en-US"/>
        </a:p>
      </dgm:t>
    </dgm:pt>
    <dgm:pt modelId="{5EEB08A0-12CC-4769-8F2E-7BD8AE8051A2}" type="pres">
      <dgm:prSet presAssocID="{8AF24B43-4462-43F6-B449-9ABA67DE64B1}" presName="childTextArrow" presStyleLbl="fgAccFollowNode1" presStyleIdx="2" presStyleCnt="12">
        <dgm:presLayoutVars>
          <dgm:bulletEnabled val="1"/>
        </dgm:presLayoutVars>
      </dgm:prSet>
      <dgm:spPr/>
      <dgm:t>
        <a:bodyPr/>
        <a:lstStyle/>
        <a:p>
          <a:endParaRPr lang="en-US"/>
        </a:p>
      </dgm:t>
    </dgm:pt>
    <dgm:pt modelId="{61B1C96F-DD3B-4D72-B518-E05817B20173}" type="pres">
      <dgm:prSet presAssocID="{3ECD6DF0-F3CD-4E36-930A-DF5FBDC1C895}" presName="childTextArrow" presStyleLbl="fgAccFollowNode1" presStyleIdx="3" presStyleCnt="12">
        <dgm:presLayoutVars>
          <dgm:bulletEnabled val="1"/>
        </dgm:presLayoutVars>
      </dgm:prSet>
      <dgm:spPr/>
      <dgm:t>
        <a:bodyPr/>
        <a:lstStyle/>
        <a:p>
          <a:endParaRPr lang="en-US"/>
        </a:p>
      </dgm:t>
    </dgm:pt>
    <dgm:pt modelId="{D344AA9E-155E-484C-922B-F4C03C9429C4}" type="pres">
      <dgm:prSet presAssocID="{7561508F-88F9-400E-8153-F5D53802710A}" presName="childTextArrow" presStyleLbl="fgAccFollowNode1" presStyleIdx="4" presStyleCnt="12">
        <dgm:presLayoutVars>
          <dgm:bulletEnabled val="1"/>
        </dgm:presLayoutVars>
      </dgm:prSet>
      <dgm:spPr/>
      <dgm:t>
        <a:bodyPr/>
        <a:lstStyle/>
        <a:p>
          <a:endParaRPr lang="en-US"/>
        </a:p>
      </dgm:t>
    </dgm:pt>
    <dgm:pt modelId="{F3D0F56C-E89B-4409-AB68-9AF36FDDB22C}" type="pres">
      <dgm:prSet presAssocID="{37429BBA-ADEB-4757-9EC5-F2D89DB915D3}" presName="childTextArrow" presStyleLbl="fgAccFollowNode1" presStyleIdx="5" presStyleCnt="12">
        <dgm:presLayoutVars>
          <dgm:bulletEnabled val="1"/>
        </dgm:presLayoutVars>
      </dgm:prSet>
      <dgm:spPr/>
      <dgm:t>
        <a:bodyPr/>
        <a:lstStyle/>
        <a:p>
          <a:endParaRPr lang="en-US"/>
        </a:p>
      </dgm:t>
    </dgm:pt>
    <dgm:pt modelId="{1B1A2621-8D5F-4BE8-A353-FFFE68EEB074}" type="pres">
      <dgm:prSet presAssocID="{1ACE89BA-6EC3-4305-8237-8792A3F54A8A}" presName="sp" presStyleCnt="0"/>
      <dgm:spPr/>
    </dgm:pt>
    <dgm:pt modelId="{76B8B980-86EE-4C29-B1D0-587DA1B4D815}" type="pres">
      <dgm:prSet presAssocID="{3F1DCE02-739D-4EFA-BB6A-79F28CDFCB4E}" presName="arrowAndChildren" presStyleCnt="0"/>
      <dgm:spPr/>
    </dgm:pt>
    <dgm:pt modelId="{2171B3A8-82CC-4CFE-9EB2-E07476286DD5}" type="pres">
      <dgm:prSet presAssocID="{3F1DCE02-739D-4EFA-BB6A-79F28CDFCB4E}" presName="parentTextArrow" presStyleLbl="node1" presStyleIdx="1" presStyleCnt="3"/>
      <dgm:spPr/>
      <dgm:t>
        <a:bodyPr/>
        <a:lstStyle/>
        <a:p>
          <a:endParaRPr lang="en-US"/>
        </a:p>
      </dgm:t>
    </dgm:pt>
    <dgm:pt modelId="{993CACAC-87D5-442B-92AD-DE68E8D02EF6}" type="pres">
      <dgm:prSet presAssocID="{3F1DCE02-739D-4EFA-BB6A-79F28CDFCB4E}" presName="arrow" presStyleLbl="node1" presStyleIdx="2" presStyleCnt="3"/>
      <dgm:spPr/>
      <dgm:t>
        <a:bodyPr/>
        <a:lstStyle/>
        <a:p>
          <a:endParaRPr lang="en-US"/>
        </a:p>
      </dgm:t>
    </dgm:pt>
    <dgm:pt modelId="{04CF69EC-1614-4C0B-BC0A-F110E8707B75}" type="pres">
      <dgm:prSet presAssocID="{3F1DCE02-739D-4EFA-BB6A-79F28CDFCB4E}" presName="descendantArrow" presStyleCnt="0"/>
      <dgm:spPr/>
    </dgm:pt>
    <dgm:pt modelId="{4398A24F-3471-4402-A66E-8D9F3DAD5F3C}" type="pres">
      <dgm:prSet presAssocID="{18CA6E2C-F6CF-4FAC-A4F3-F0B3B339406C}" presName="childTextArrow" presStyleLbl="fgAccFollowNode1" presStyleIdx="6" presStyleCnt="12">
        <dgm:presLayoutVars>
          <dgm:bulletEnabled val="1"/>
        </dgm:presLayoutVars>
      </dgm:prSet>
      <dgm:spPr/>
      <dgm:t>
        <a:bodyPr/>
        <a:lstStyle/>
        <a:p>
          <a:endParaRPr lang="en-US"/>
        </a:p>
      </dgm:t>
    </dgm:pt>
    <dgm:pt modelId="{DCF0E40B-E634-48FB-89EB-D0204FC2F963}" type="pres">
      <dgm:prSet presAssocID="{745B1939-CE0A-493E-ACBC-18329F761873}" presName="childTextArrow" presStyleLbl="fgAccFollowNode1" presStyleIdx="7" presStyleCnt="12">
        <dgm:presLayoutVars>
          <dgm:bulletEnabled val="1"/>
        </dgm:presLayoutVars>
      </dgm:prSet>
      <dgm:spPr/>
      <dgm:t>
        <a:bodyPr/>
        <a:lstStyle/>
        <a:p>
          <a:endParaRPr lang="en-US"/>
        </a:p>
      </dgm:t>
    </dgm:pt>
    <dgm:pt modelId="{F76961E4-8F8F-46BA-BA49-7355DD4ACCE0}" type="pres">
      <dgm:prSet presAssocID="{092EA8ED-DE65-48A5-A13A-C55C4F9FA3D0}" presName="childTextArrow" presStyleLbl="fgAccFollowNode1" presStyleIdx="8" presStyleCnt="12">
        <dgm:presLayoutVars>
          <dgm:bulletEnabled val="1"/>
        </dgm:presLayoutVars>
      </dgm:prSet>
      <dgm:spPr/>
      <dgm:t>
        <a:bodyPr/>
        <a:lstStyle/>
        <a:p>
          <a:endParaRPr lang="en-US"/>
        </a:p>
      </dgm:t>
    </dgm:pt>
    <dgm:pt modelId="{964C6DAC-F383-49A8-AF35-41A7EDA820E9}" type="pres">
      <dgm:prSet presAssocID="{BACE0B62-721E-4B45-86AC-07CB57D8CB9A}" presName="childTextArrow" presStyleLbl="fgAccFollowNode1" presStyleIdx="9" presStyleCnt="12">
        <dgm:presLayoutVars>
          <dgm:bulletEnabled val="1"/>
        </dgm:presLayoutVars>
      </dgm:prSet>
      <dgm:spPr/>
      <dgm:t>
        <a:bodyPr/>
        <a:lstStyle/>
        <a:p>
          <a:endParaRPr lang="en-US"/>
        </a:p>
      </dgm:t>
    </dgm:pt>
    <dgm:pt modelId="{C7012D49-6F99-489E-8C09-80893C702F89}" type="pres">
      <dgm:prSet presAssocID="{6C99225B-3F8A-4D2D-AA9E-9B65B6CF928E}" presName="childTextArrow" presStyleLbl="fgAccFollowNode1" presStyleIdx="10" presStyleCnt="12">
        <dgm:presLayoutVars>
          <dgm:bulletEnabled val="1"/>
        </dgm:presLayoutVars>
      </dgm:prSet>
      <dgm:spPr/>
      <dgm:t>
        <a:bodyPr/>
        <a:lstStyle/>
        <a:p>
          <a:endParaRPr lang="en-US"/>
        </a:p>
      </dgm:t>
    </dgm:pt>
    <dgm:pt modelId="{7127C1A8-C313-4E02-9431-448917A07CE3}" type="pres">
      <dgm:prSet presAssocID="{FF4CC508-8BCF-4892-9D39-E42FB5BF9B19}" presName="childTextArrow" presStyleLbl="fgAccFollowNode1" presStyleIdx="11" presStyleCnt="12">
        <dgm:presLayoutVars>
          <dgm:bulletEnabled val="1"/>
        </dgm:presLayoutVars>
      </dgm:prSet>
      <dgm:spPr/>
      <dgm:t>
        <a:bodyPr/>
        <a:lstStyle/>
        <a:p>
          <a:endParaRPr lang="en-US"/>
        </a:p>
      </dgm:t>
    </dgm:pt>
  </dgm:ptLst>
  <dgm:cxnLst>
    <dgm:cxn modelId="{3F042CC4-808D-4DAE-99B2-7CFAD25EAFBD}" srcId="{FA9139D2-E08F-413F-B396-078A85D12D11}" destId="{A51EE954-96C6-4C69-82DA-D31F4CF87883}" srcOrd="0" destOrd="0" parTransId="{2459A6B8-8246-4D8A-8AC3-2124C40BD630}" sibTransId="{1216BF15-0B84-4F4F-B343-5CBA98D447EA}"/>
    <dgm:cxn modelId="{6100326D-1D12-4BFD-AA96-4676E9A6A021}" type="presOf" srcId="{FA9139D2-E08F-413F-B396-078A85D12D11}" destId="{178C49C2-B08B-47A7-BB2A-1D5C13B09BD8}" srcOrd="1" destOrd="0" presId="urn:microsoft.com/office/officeart/2005/8/layout/process4"/>
    <dgm:cxn modelId="{719D8CA5-A6E0-4DB9-9676-E26B3B3FD388}" srcId="{07243136-CFD6-4530-977C-F0275C3FFE06}" destId="{3ECD6DF0-F3CD-4E36-930A-DF5FBDC1C895}" srcOrd="2" destOrd="0" parTransId="{DBA51E48-1E90-43F0-B758-3C210678E6A6}" sibTransId="{F33C66F4-DD70-4155-B5F6-1C595DEA94B5}"/>
    <dgm:cxn modelId="{AE917119-57B4-471D-9032-62BE2F1F64C4}" srcId="{07243136-CFD6-4530-977C-F0275C3FFE06}" destId="{5CE90A1D-8839-4F8D-9FE6-41F8A8A34829}" srcOrd="0" destOrd="0" parTransId="{32987978-BC1A-4F64-BF02-DE2A4A2D4B4B}" sibTransId="{F374F5B2-5D29-403C-B314-8491AB7A58B6}"/>
    <dgm:cxn modelId="{C6E74773-30FC-4C56-8DCE-26D89A5017DA}" srcId="{3F1DCE02-739D-4EFA-BB6A-79F28CDFCB4E}" destId="{6C99225B-3F8A-4D2D-AA9E-9B65B6CF928E}" srcOrd="4" destOrd="0" parTransId="{BEDD0954-977E-418C-9340-313551CF09BE}" sibTransId="{9748031F-10E8-48EA-9CCA-B1DDAF251955}"/>
    <dgm:cxn modelId="{7C3F96A6-5CD9-461E-9E92-4D015D00A228}" type="presOf" srcId="{6C99225B-3F8A-4D2D-AA9E-9B65B6CF928E}" destId="{C7012D49-6F99-489E-8C09-80893C702F89}" srcOrd="0" destOrd="0" presId="urn:microsoft.com/office/officeart/2005/8/layout/process4"/>
    <dgm:cxn modelId="{2FF76C8B-3762-4681-89A4-074610B3FFF8}" srcId="{3F1DCE02-739D-4EFA-BB6A-79F28CDFCB4E}" destId="{BACE0B62-721E-4B45-86AC-07CB57D8CB9A}" srcOrd="3" destOrd="0" parTransId="{1C6FF14F-1D57-48C4-BDB1-9BC5768FB781}" sibTransId="{B2F6D0E2-E8E7-4CA8-858D-82AF61EC1273}"/>
    <dgm:cxn modelId="{0F1D9F25-D043-44BB-9E84-34AC0CE7A83E}" type="presOf" srcId="{8AF24B43-4462-43F6-B449-9ABA67DE64B1}" destId="{5EEB08A0-12CC-4769-8F2E-7BD8AE8051A2}" srcOrd="0" destOrd="0" presId="urn:microsoft.com/office/officeart/2005/8/layout/process4"/>
    <dgm:cxn modelId="{1FCA3ED0-EA00-456A-8EDB-AD97393948C9}" type="presOf" srcId="{18CA6E2C-F6CF-4FAC-A4F3-F0B3B339406C}" destId="{4398A24F-3471-4402-A66E-8D9F3DAD5F3C}" srcOrd="0" destOrd="0" presId="urn:microsoft.com/office/officeart/2005/8/layout/process4"/>
    <dgm:cxn modelId="{9DE27E5B-14E5-4774-A4DE-E256CFE95BA9}" srcId="{3F1DCE02-739D-4EFA-BB6A-79F28CDFCB4E}" destId="{745B1939-CE0A-493E-ACBC-18329F761873}" srcOrd="1" destOrd="0" parTransId="{6ECD776B-5445-4CB4-BD58-C258C8621D5E}" sibTransId="{A7F932B0-F053-4EE1-A614-9CAC2951EC4D}"/>
    <dgm:cxn modelId="{8A0B8958-A19A-419E-BEBE-9798A393448D}" type="presOf" srcId="{3ECD6DF0-F3CD-4E36-930A-DF5FBDC1C895}" destId="{61B1C96F-DD3B-4D72-B518-E05817B20173}" srcOrd="0" destOrd="0" presId="urn:microsoft.com/office/officeart/2005/8/layout/process4"/>
    <dgm:cxn modelId="{B6B53FD0-9383-428A-931A-8FC3F78B093B}" type="presOf" srcId="{FA9139D2-E08F-413F-B396-078A85D12D11}" destId="{F145BC55-2BD9-44F5-89DC-62595A4CA8EB}" srcOrd="0" destOrd="0" presId="urn:microsoft.com/office/officeart/2005/8/layout/process4"/>
    <dgm:cxn modelId="{B6D0256E-2D8D-44DD-812D-4CB177D1EC6A}" srcId="{3F1DCE02-739D-4EFA-BB6A-79F28CDFCB4E}" destId="{FF4CC508-8BCF-4892-9D39-E42FB5BF9B19}" srcOrd="5" destOrd="0" parTransId="{9D0F3324-985E-4E0A-BD34-58C9F5EC3FD2}" sibTransId="{DD974027-040E-496D-A0D0-3F69BBF31485}"/>
    <dgm:cxn modelId="{EAD0476D-39E0-43A1-871E-399FFA478119}" srcId="{3F1DCE02-739D-4EFA-BB6A-79F28CDFCB4E}" destId="{092EA8ED-DE65-48A5-A13A-C55C4F9FA3D0}" srcOrd="2" destOrd="0" parTransId="{6246FB42-EA7E-4D9A-B2D7-6EC879C8D1C7}" sibTransId="{2D65EDF1-5032-47C9-A366-8C4F481EB9BA}"/>
    <dgm:cxn modelId="{AC27EC63-90EA-410D-8224-1B8CCAF4D7C6}" srcId="{6A2DF426-7B38-4F04-BBF3-321983570868}" destId="{07243136-CFD6-4530-977C-F0275C3FFE06}" srcOrd="1" destOrd="0" parTransId="{1E8B9409-92C5-4B6A-A413-0493DB5907F2}" sibTransId="{6BF8A3CF-BE9A-4D46-93E5-D3D48E549981}"/>
    <dgm:cxn modelId="{AB1C4EA9-7816-4F35-93E8-F7E27D2A144E}" type="presOf" srcId="{07243136-CFD6-4530-977C-F0275C3FFE06}" destId="{7E196A90-2E09-4B16-8872-6EE1C294CDE7}" srcOrd="1" destOrd="0" presId="urn:microsoft.com/office/officeart/2005/8/layout/process4"/>
    <dgm:cxn modelId="{C407A8A6-D717-4108-8D45-929B08789ED9}" srcId="{07243136-CFD6-4530-977C-F0275C3FFE06}" destId="{37429BBA-ADEB-4757-9EC5-F2D89DB915D3}" srcOrd="4" destOrd="0" parTransId="{7E7E1959-50B7-47F8-8BD0-7342136562A6}" sibTransId="{97F20DC2-F445-4788-9A04-67AABB866481}"/>
    <dgm:cxn modelId="{05840465-44E2-4D25-BFFE-9A5A3462715F}" type="presOf" srcId="{FF4CC508-8BCF-4892-9D39-E42FB5BF9B19}" destId="{7127C1A8-C313-4E02-9431-448917A07CE3}" srcOrd="0" destOrd="0" presId="urn:microsoft.com/office/officeart/2005/8/layout/process4"/>
    <dgm:cxn modelId="{3EC28B73-1232-4E9C-9996-57EA5F510AB6}" srcId="{3F1DCE02-739D-4EFA-BB6A-79F28CDFCB4E}" destId="{18CA6E2C-F6CF-4FAC-A4F3-F0B3B339406C}" srcOrd="0" destOrd="0" parTransId="{1587D137-8ECF-44B7-883D-3ED980689AE8}" sibTransId="{FD6E07DE-809D-4A80-A927-ABC36339006C}"/>
    <dgm:cxn modelId="{D218BA25-D6DE-419D-8AA2-58C1F4F888B9}" type="presOf" srcId="{5CE90A1D-8839-4F8D-9FE6-41F8A8A34829}" destId="{3531F229-0B43-4CA6-885D-CC4086946216}" srcOrd="0" destOrd="0" presId="urn:microsoft.com/office/officeart/2005/8/layout/process4"/>
    <dgm:cxn modelId="{A62CEAFF-BCE7-4482-B36C-5B92FF4B8047}" srcId="{6A2DF426-7B38-4F04-BBF3-321983570868}" destId="{3F1DCE02-739D-4EFA-BB6A-79F28CDFCB4E}" srcOrd="0" destOrd="0" parTransId="{01D69D00-1ED4-49FD-BD3D-7B62B3F0604E}" sibTransId="{1ACE89BA-6EC3-4305-8237-8792A3F54A8A}"/>
    <dgm:cxn modelId="{8437AC67-B96B-4C1D-9C40-C750C0604711}" type="presOf" srcId="{7561508F-88F9-400E-8153-F5D53802710A}" destId="{D344AA9E-155E-484C-922B-F4C03C9429C4}" srcOrd="0" destOrd="0" presId="urn:microsoft.com/office/officeart/2005/8/layout/process4"/>
    <dgm:cxn modelId="{03A20D31-99C1-408C-A88C-14E0EDF13B95}" srcId="{6A2DF426-7B38-4F04-BBF3-321983570868}" destId="{FA9139D2-E08F-413F-B396-078A85D12D11}" srcOrd="2" destOrd="0" parTransId="{8F8B3C38-E913-4476-988D-B27B43040773}" sibTransId="{08A3E8D0-6382-4F2D-BE12-A96A0220B10B}"/>
    <dgm:cxn modelId="{A170F62C-B67C-4825-8B89-A3102B2460EA}" type="presOf" srcId="{092EA8ED-DE65-48A5-A13A-C55C4F9FA3D0}" destId="{F76961E4-8F8F-46BA-BA49-7355DD4ACCE0}" srcOrd="0" destOrd="0" presId="urn:microsoft.com/office/officeart/2005/8/layout/process4"/>
    <dgm:cxn modelId="{BB56E7B7-17B2-4F01-AFE6-91FCA05861DE}" type="presOf" srcId="{3F1DCE02-739D-4EFA-BB6A-79F28CDFCB4E}" destId="{993CACAC-87D5-442B-92AD-DE68E8D02EF6}" srcOrd="1" destOrd="0" presId="urn:microsoft.com/office/officeart/2005/8/layout/process4"/>
    <dgm:cxn modelId="{8187060C-E1BB-479C-AB41-A25D7E52F9D7}" type="presOf" srcId="{745B1939-CE0A-493E-ACBC-18329F761873}" destId="{DCF0E40B-E634-48FB-89EB-D0204FC2F963}" srcOrd="0" destOrd="0" presId="urn:microsoft.com/office/officeart/2005/8/layout/process4"/>
    <dgm:cxn modelId="{4B8C9876-83FE-47C0-AE7B-4885C34317B2}" srcId="{07243136-CFD6-4530-977C-F0275C3FFE06}" destId="{8AF24B43-4462-43F6-B449-9ABA67DE64B1}" srcOrd="1" destOrd="0" parTransId="{05415689-57EA-4C1B-B7D7-219A2C9E6F3F}" sibTransId="{43090EA7-B50C-48B1-ABD4-586EA22E0F1F}"/>
    <dgm:cxn modelId="{3DA2DFE2-0D2C-4BB6-9302-E53D3C9341CF}" type="presOf" srcId="{BACE0B62-721E-4B45-86AC-07CB57D8CB9A}" destId="{964C6DAC-F383-49A8-AF35-41A7EDA820E9}" srcOrd="0" destOrd="0" presId="urn:microsoft.com/office/officeart/2005/8/layout/process4"/>
    <dgm:cxn modelId="{442E0258-1FA1-4D1D-867E-BD87C79646A7}" type="presOf" srcId="{07243136-CFD6-4530-977C-F0275C3FFE06}" destId="{2171D9F6-B2A0-4120-9C5C-4456BFBFAC1A}" srcOrd="0" destOrd="0" presId="urn:microsoft.com/office/officeart/2005/8/layout/process4"/>
    <dgm:cxn modelId="{EB7F5F4C-E619-4E47-855E-1428225C949C}" type="presOf" srcId="{37429BBA-ADEB-4757-9EC5-F2D89DB915D3}" destId="{F3D0F56C-E89B-4409-AB68-9AF36FDDB22C}" srcOrd="0" destOrd="0" presId="urn:microsoft.com/office/officeart/2005/8/layout/process4"/>
    <dgm:cxn modelId="{126606EB-1EDE-49DB-984E-7C05F80BE765}" type="presOf" srcId="{3F1DCE02-739D-4EFA-BB6A-79F28CDFCB4E}" destId="{2171B3A8-82CC-4CFE-9EB2-E07476286DD5}" srcOrd="0" destOrd="0" presId="urn:microsoft.com/office/officeart/2005/8/layout/process4"/>
    <dgm:cxn modelId="{A2A158FA-F671-4CE0-A1C1-F51EF6E5ECD7}" srcId="{07243136-CFD6-4530-977C-F0275C3FFE06}" destId="{7561508F-88F9-400E-8153-F5D53802710A}" srcOrd="3" destOrd="0" parTransId="{731481F9-4CCE-45F6-9D81-AC8FBD3DD910}" sibTransId="{00E1FD84-7EEB-4E26-BF42-6D858674E8C3}"/>
    <dgm:cxn modelId="{A5645B83-D667-4F74-B40C-3A0D81EAB431}" type="presOf" srcId="{6A2DF426-7B38-4F04-BBF3-321983570868}" destId="{B829DA44-858D-42CE-979C-8AD6AD1F6385}" srcOrd="0" destOrd="0" presId="urn:microsoft.com/office/officeart/2005/8/layout/process4"/>
    <dgm:cxn modelId="{0DBA7CAB-1925-4133-8C15-00C0E70C4D5C}" type="presOf" srcId="{A51EE954-96C6-4C69-82DA-D31F4CF87883}" destId="{765911DD-2A3D-47AE-9711-F7B030761B4C}" srcOrd="0" destOrd="0" presId="urn:microsoft.com/office/officeart/2005/8/layout/process4"/>
    <dgm:cxn modelId="{769B251C-3965-4C34-9250-121444826AD0}" type="presParOf" srcId="{B829DA44-858D-42CE-979C-8AD6AD1F6385}" destId="{B825BA60-217E-4966-85FD-B32AFAB1DA6E}" srcOrd="0" destOrd="0" presId="urn:microsoft.com/office/officeart/2005/8/layout/process4"/>
    <dgm:cxn modelId="{6FC53C8B-31E4-40CC-8333-ADDA776E6F7F}" type="presParOf" srcId="{B825BA60-217E-4966-85FD-B32AFAB1DA6E}" destId="{F145BC55-2BD9-44F5-89DC-62595A4CA8EB}" srcOrd="0" destOrd="0" presId="urn:microsoft.com/office/officeart/2005/8/layout/process4"/>
    <dgm:cxn modelId="{EA00A073-AEED-476F-84CA-80EC4E86FF82}" type="presParOf" srcId="{B825BA60-217E-4966-85FD-B32AFAB1DA6E}" destId="{178C49C2-B08B-47A7-BB2A-1D5C13B09BD8}" srcOrd="1" destOrd="0" presId="urn:microsoft.com/office/officeart/2005/8/layout/process4"/>
    <dgm:cxn modelId="{4E61DD2B-F834-4F11-A493-17CFB870DEFD}" type="presParOf" srcId="{B825BA60-217E-4966-85FD-B32AFAB1DA6E}" destId="{A858086C-CF97-49F9-A7CB-7EA40875792D}" srcOrd="2" destOrd="0" presId="urn:microsoft.com/office/officeart/2005/8/layout/process4"/>
    <dgm:cxn modelId="{89679705-B36C-46E7-954A-126DA31ABCC0}" type="presParOf" srcId="{A858086C-CF97-49F9-A7CB-7EA40875792D}" destId="{765911DD-2A3D-47AE-9711-F7B030761B4C}" srcOrd="0" destOrd="0" presId="urn:microsoft.com/office/officeart/2005/8/layout/process4"/>
    <dgm:cxn modelId="{6F090F31-5A57-4BC2-9556-1CD821FA66B3}" type="presParOf" srcId="{B829DA44-858D-42CE-979C-8AD6AD1F6385}" destId="{E86D8C18-4A2D-4283-BEA1-C8AF863AB649}" srcOrd="1" destOrd="0" presId="urn:microsoft.com/office/officeart/2005/8/layout/process4"/>
    <dgm:cxn modelId="{ACAC5EDC-B366-4474-80D1-F468AEC2DCF7}" type="presParOf" srcId="{B829DA44-858D-42CE-979C-8AD6AD1F6385}" destId="{4B0E14BD-35E4-4DAF-BC60-86C1A3712F40}" srcOrd="2" destOrd="0" presId="urn:microsoft.com/office/officeart/2005/8/layout/process4"/>
    <dgm:cxn modelId="{F276B804-788F-49AC-BC6C-7B25569DE9A2}" type="presParOf" srcId="{4B0E14BD-35E4-4DAF-BC60-86C1A3712F40}" destId="{2171D9F6-B2A0-4120-9C5C-4456BFBFAC1A}" srcOrd="0" destOrd="0" presId="urn:microsoft.com/office/officeart/2005/8/layout/process4"/>
    <dgm:cxn modelId="{7D33D33F-32EA-4774-8936-C12BCC41A5E4}" type="presParOf" srcId="{4B0E14BD-35E4-4DAF-BC60-86C1A3712F40}" destId="{7E196A90-2E09-4B16-8872-6EE1C294CDE7}" srcOrd="1" destOrd="0" presId="urn:microsoft.com/office/officeart/2005/8/layout/process4"/>
    <dgm:cxn modelId="{A562B855-77E0-41A4-89AD-2A2794B9FE25}" type="presParOf" srcId="{4B0E14BD-35E4-4DAF-BC60-86C1A3712F40}" destId="{9765B520-EB3F-4777-92C7-D2C26C948217}" srcOrd="2" destOrd="0" presId="urn:microsoft.com/office/officeart/2005/8/layout/process4"/>
    <dgm:cxn modelId="{FF86354D-24D5-49C9-87C7-209A37470C05}" type="presParOf" srcId="{9765B520-EB3F-4777-92C7-D2C26C948217}" destId="{3531F229-0B43-4CA6-885D-CC4086946216}" srcOrd="0" destOrd="0" presId="urn:microsoft.com/office/officeart/2005/8/layout/process4"/>
    <dgm:cxn modelId="{AEAA2896-1CCB-4E60-B083-FBA70127419C}" type="presParOf" srcId="{9765B520-EB3F-4777-92C7-D2C26C948217}" destId="{5EEB08A0-12CC-4769-8F2E-7BD8AE8051A2}" srcOrd="1" destOrd="0" presId="urn:microsoft.com/office/officeart/2005/8/layout/process4"/>
    <dgm:cxn modelId="{D432724B-A9AD-4B86-9DE9-DAABF8898788}" type="presParOf" srcId="{9765B520-EB3F-4777-92C7-D2C26C948217}" destId="{61B1C96F-DD3B-4D72-B518-E05817B20173}" srcOrd="2" destOrd="0" presId="urn:microsoft.com/office/officeart/2005/8/layout/process4"/>
    <dgm:cxn modelId="{F3F65F96-1D70-4EAD-B91C-7685BDAD544E}" type="presParOf" srcId="{9765B520-EB3F-4777-92C7-D2C26C948217}" destId="{D344AA9E-155E-484C-922B-F4C03C9429C4}" srcOrd="3" destOrd="0" presId="urn:microsoft.com/office/officeart/2005/8/layout/process4"/>
    <dgm:cxn modelId="{A08C7433-41CF-4D77-A50B-CB078E4ABEEE}" type="presParOf" srcId="{9765B520-EB3F-4777-92C7-D2C26C948217}" destId="{F3D0F56C-E89B-4409-AB68-9AF36FDDB22C}" srcOrd="4" destOrd="0" presId="urn:microsoft.com/office/officeart/2005/8/layout/process4"/>
    <dgm:cxn modelId="{2432BFC7-C085-49A1-BDC2-DB0A593BE579}" type="presParOf" srcId="{B829DA44-858D-42CE-979C-8AD6AD1F6385}" destId="{1B1A2621-8D5F-4BE8-A353-FFFE68EEB074}" srcOrd="3" destOrd="0" presId="urn:microsoft.com/office/officeart/2005/8/layout/process4"/>
    <dgm:cxn modelId="{123F490C-04E4-472B-93B7-396E99DE051F}" type="presParOf" srcId="{B829DA44-858D-42CE-979C-8AD6AD1F6385}" destId="{76B8B980-86EE-4C29-B1D0-587DA1B4D815}" srcOrd="4" destOrd="0" presId="urn:microsoft.com/office/officeart/2005/8/layout/process4"/>
    <dgm:cxn modelId="{967C4372-E96D-4FB5-A5B8-BB25E8BFA3E8}" type="presParOf" srcId="{76B8B980-86EE-4C29-B1D0-587DA1B4D815}" destId="{2171B3A8-82CC-4CFE-9EB2-E07476286DD5}" srcOrd="0" destOrd="0" presId="urn:microsoft.com/office/officeart/2005/8/layout/process4"/>
    <dgm:cxn modelId="{D251ECE3-4AB6-4A52-B74F-C4B3759234F0}" type="presParOf" srcId="{76B8B980-86EE-4C29-B1D0-587DA1B4D815}" destId="{993CACAC-87D5-442B-92AD-DE68E8D02EF6}" srcOrd="1" destOrd="0" presId="urn:microsoft.com/office/officeart/2005/8/layout/process4"/>
    <dgm:cxn modelId="{290DA9E0-36D9-4F3F-B434-41B54D4656E3}" type="presParOf" srcId="{76B8B980-86EE-4C29-B1D0-587DA1B4D815}" destId="{04CF69EC-1614-4C0B-BC0A-F110E8707B75}" srcOrd="2" destOrd="0" presId="urn:microsoft.com/office/officeart/2005/8/layout/process4"/>
    <dgm:cxn modelId="{8B9DB419-3C4F-4351-BAE1-0A2E21790DDD}" type="presParOf" srcId="{04CF69EC-1614-4C0B-BC0A-F110E8707B75}" destId="{4398A24F-3471-4402-A66E-8D9F3DAD5F3C}" srcOrd="0" destOrd="0" presId="urn:microsoft.com/office/officeart/2005/8/layout/process4"/>
    <dgm:cxn modelId="{660F57F3-168C-4F54-8418-CA99B880A1E1}" type="presParOf" srcId="{04CF69EC-1614-4C0B-BC0A-F110E8707B75}" destId="{DCF0E40B-E634-48FB-89EB-D0204FC2F963}" srcOrd="1" destOrd="0" presId="urn:microsoft.com/office/officeart/2005/8/layout/process4"/>
    <dgm:cxn modelId="{9B0CD93F-FBAB-4959-8A2C-EBC2664880D7}" type="presParOf" srcId="{04CF69EC-1614-4C0B-BC0A-F110E8707B75}" destId="{F76961E4-8F8F-46BA-BA49-7355DD4ACCE0}" srcOrd="2" destOrd="0" presId="urn:microsoft.com/office/officeart/2005/8/layout/process4"/>
    <dgm:cxn modelId="{FC3ACD84-9417-4235-BD42-C3F1C33AF07D}" type="presParOf" srcId="{04CF69EC-1614-4C0B-BC0A-F110E8707B75}" destId="{964C6DAC-F383-49A8-AF35-41A7EDA820E9}" srcOrd="3" destOrd="0" presId="urn:microsoft.com/office/officeart/2005/8/layout/process4"/>
    <dgm:cxn modelId="{17663EE0-02A7-475D-8159-BFD362C2A0D2}" type="presParOf" srcId="{04CF69EC-1614-4C0B-BC0A-F110E8707B75}" destId="{C7012D49-6F99-489E-8C09-80893C702F89}" srcOrd="4" destOrd="0" presId="urn:microsoft.com/office/officeart/2005/8/layout/process4"/>
    <dgm:cxn modelId="{D10695AB-6C00-4FCC-A5EC-83E7A99AD8A8}" type="presParOf" srcId="{04CF69EC-1614-4C0B-BC0A-F110E8707B75}" destId="{7127C1A8-C313-4E02-9431-448917A07CE3}" srcOrd="5" destOrd="0" presId="urn:microsoft.com/office/officeart/2005/8/layout/process4"/>
  </dgm:cxnLst>
  <dgm:bg>
    <a:solidFill>
      <a:schemeClr val="accent6">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C9B8DD-A6CF-40CA-BCDF-080F1BDC5A0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FE6C33E-FC81-4A36-BC18-1A9B3ADDDEA5}">
      <dgm:prSet phldrT="[Text]" custT="1"/>
      <dgm:spPr>
        <a:solidFill>
          <a:srgbClr val="003399"/>
        </a:solidFill>
      </dgm:spPr>
      <dgm:t>
        <a:bodyPr/>
        <a:lstStyle/>
        <a:p>
          <a:r>
            <a:rPr lang="en-US" sz="2400" dirty="0">
              <a:solidFill>
                <a:srgbClr val="CCFF99"/>
              </a:solidFill>
            </a:rPr>
            <a:t>Gas Exchange</a:t>
          </a:r>
        </a:p>
      </dgm:t>
    </dgm:pt>
    <dgm:pt modelId="{1CFBB22E-53D1-4F27-B547-6B170C14DB8F}" type="parTrans" cxnId="{9589A36B-0F4A-4162-8096-62EA7C73471A}">
      <dgm:prSet/>
      <dgm:spPr/>
      <dgm:t>
        <a:bodyPr/>
        <a:lstStyle/>
        <a:p>
          <a:endParaRPr lang="en-US"/>
        </a:p>
      </dgm:t>
    </dgm:pt>
    <dgm:pt modelId="{C0B7BF8A-699A-4103-AD02-B6481F56FC05}" type="sibTrans" cxnId="{9589A36B-0F4A-4162-8096-62EA7C73471A}">
      <dgm:prSet/>
      <dgm:spPr/>
      <dgm:t>
        <a:bodyPr/>
        <a:lstStyle/>
        <a:p>
          <a:endParaRPr lang="en-US"/>
        </a:p>
      </dgm:t>
    </dgm:pt>
    <dgm:pt modelId="{DDACDF78-E094-4E27-BE3B-164A2C2D87F3}">
      <dgm:prSet phldrT="[Text]" custT="1"/>
      <dgm:spPr>
        <a:solidFill>
          <a:schemeClr val="accent5">
            <a:lumMod val="75000"/>
          </a:schemeClr>
        </a:solidFill>
      </dgm:spPr>
      <dgm:t>
        <a:bodyPr/>
        <a:lstStyle/>
        <a:p>
          <a:r>
            <a:rPr lang="en-US" sz="2400" dirty="0">
              <a:solidFill>
                <a:srgbClr val="CCFF99"/>
              </a:solidFill>
            </a:rPr>
            <a:t>Pneumonia</a:t>
          </a:r>
        </a:p>
      </dgm:t>
    </dgm:pt>
    <dgm:pt modelId="{729C2693-736F-4556-8CFB-DF50B9B92DFB}" type="parTrans" cxnId="{A11CB4FA-B58F-4B5B-A3B2-DBC0A4562360}">
      <dgm:prSet/>
      <dgm:spPr/>
      <dgm:t>
        <a:bodyPr/>
        <a:lstStyle/>
        <a:p>
          <a:endParaRPr lang="en-US"/>
        </a:p>
      </dgm:t>
    </dgm:pt>
    <dgm:pt modelId="{89EADBF2-7C4C-405B-BBB6-0573CB9D77B5}" type="sibTrans" cxnId="{A11CB4FA-B58F-4B5B-A3B2-DBC0A4562360}">
      <dgm:prSet/>
      <dgm:spPr/>
      <dgm:t>
        <a:bodyPr/>
        <a:lstStyle/>
        <a:p>
          <a:endParaRPr lang="en-US"/>
        </a:p>
      </dgm:t>
    </dgm:pt>
    <dgm:pt modelId="{8F46957D-2092-487C-92A2-2B60D6236524}">
      <dgm:prSet phldrT="[Text]" custT="1"/>
      <dgm:spPr>
        <a:solidFill>
          <a:schemeClr val="accent5">
            <a:lumMod val="75000"/>
          </a:schemeClr>
        </a:solidFill>
      </dgm:spPr>
      <dgm:t>
        <a:bodyPr/>
        <a:lstStyle/>
        <a:p>
          <a:r>
            <a:rPr lang="en-US" sz="2400" dirty="0">
              <a:solidFill>
                <a:srgbClr val="CCFF99"/>
              </a:solidFill>
            </a:rPr>
            <a:t>Infant Respiratory Distress Syndrome</a:t>
          </a:r>
        </a:p>
      </dgm:t>
    </dgm:pt>
    <dgm:pt modelId="{698DDC24-6A9B-47A4-BDD1-7902C08AAF9E}" type="parTrans" cxnId="{DA3A9321-A4AE-43E3-971D-B111E83A4B5C}">
      <dgm:prSet/>
      <dgm:spPr/>
      <dgm:t>
        <a:bodyPr/>
        <a:lstStyle/>
        <a:p>
          <a:endParaRPr lang="en-US"/>
        </a:p>
      </dgm:t>
    </dgm:pt>
    <dgm:pt modelId="{67E84CA5-572C-44E0-90A8-4651B9EA439D}" type="sibTrans" cxnId="{DA3A9321-A4AE-43E3-971D-B111E83A4B5C}">
      <dgm:prSet/>
      <dgm:spPr/>
      <dgm:t>
        <a:bodyPr/>
        <a:lstStyle/>
        <a:p>
          <a:endParaRPr lang="en-US"/>
        </a:p>
      </dgm:t>
    </dgm:pt>
    <dgm:pt modelId="{0459B982-AF63-485E-B0FF-5D1C3B4AD006}">
      <dgm:prSet phldrT="[Text]" custT="1"/>
      <dgm:spPr>
        <a:solidFill>
          <a:schemeClr val="accent5">
            <a:lumMod val="75000"/>
          </a:schemeClr>
        </a:solidFill>
      </dgm:spPr>
      <dgm:t>
        <a:bodyPr/>
        <a:lstStyle/>
        <a:p>
          <a:r>
            <a:rPr lang="en-US" sz="2400" dirty="0">
              <a:solidFill>
                <a:srgbClr val="CCFF99"/>
              </a:solidFill>
            </a:rPr>
            <a:t>Lung Cancer</a:t>
          </a:r>
        </a:p>
      </dgm:t>
    </dgm:pt>
    <dgm:pt modelId="{4746BA8B-5CEE-43DB-AC1B-5232B236C3C8}" type="parTrans" cxnId="{DEF73DB8-2994-44C9-8927-CD16FD6592B5}">
      <dgm:prSet/>
      <dgm:spPr/>
      <dgm:t>
        <a:bodyPr/>
        <a:lstStyle/>
        <a:p>
          <a:endParaRPr lang="en-US"/>
        </a:p>
      </dgm:t>
    </dgm:pt>
    <dgm:pt modelId="{6901A378-3CAC-4875-A70D-72FAC807EEA3}" type="sibTrans" cxnId="{DEF73DB8-2994-44C9-8927-CD16FD6592B5}">
      <dgm:prSet/>
      <dgm:spPr/>
      <dgm:t>
        <a:bodyPr/>
        <a:lstStyle/>
        <a:p>
          <a:endParaRPr lang="en-US"/>
        </a:p>
      </dgm:t>
    </dgm:pt>
    <dgm:pt modelId="{481E9783-ADF8-4377-A470-8A2DE5408207}" type="pres">
      <dgm:prSet presAssocID="{74C9B8DD-A6CF-40CA-BCDF-080F1BDC5A05}" presName="hierChild1" presStyleCnt="0">
        <dgm:presLayoutVars>
          <dgm:orgChart val="1"/>
          <dgm:chPref val="1"/>
          <dgm:dir/>
          <dgm:animOne val="branch"/>
          <dgm:animLvl val="lvl"/>
          <dgm:resizeHandles/>
        </dgm:presLayoutVars>
      </dgm:prSet>
      <dgm:spPr/>
      <dgm:t>
        <a:bodyPr/>
        <a:lstStyle/>
        <a:p>
          <a:endParaRPr lang="en-US"/>
        </a:p>
      </dgm:t>
    </dgm:pt>
    <dgm:pt modelId="{0174FFA2-575B-42E4-886D-26A95BF7B991}" type="pres">
      <dgm:prSet presAssocID="{8FE6C33E-FC81-4A36-BC18-1A9B3ADDDEA5}" presName="hierRoot1" presStyleCnt="0">
        <dgm:presLayoutVars>
          <dgm:hierBranch val="init"/>
        </dgm:presLayoutVars>
      </dgm:prSet>
      <dgm:spPr/>
    </dgm:pt>
    <dgm:pt modelId="{C673FB96-8F9F-4D90-BA68-0E96BE50CBDE}" type="pres">
      <dgm:prSet presAssocID="{8FE6C33E-FC81-4A36-BC18-1A9B3ADDDEA5}" presName="rootComposite1" presStyleCnt="0"/>
      <dgm:spPr/>
    </dgm:pt>
    <dgm:pt modelId="{D4E77E65-4E85-4948-9CD1-C5615F07C4D9}" type="pres">
      <dgm:prSet presAssocID="{8FE6C33E-FC81-4A36-BC18-1A9B3ADDDEA5}" presName="rootText1" presStyleLbl="node0" presStyleIdx="0" presStyleCnt="1" custScaleX="111165" custScaleY="110929">
        <dgm:presLayoutVars>
          <dgm:chPref val="3"/>
        </dgm:presLayoutVars>
      </dgm:prSet>
      <dgm:spPr/>
      <dgm:t>
        <a:bodyPr/>
        <a:lstStyle/>
        <a:p>
          <a:endParaRPr lang="en-US"/>
        </a:p>
      </dgm:t>
    </dgm:pt>
    <dgm:pt modelId="{E96E52AD-B69E-4D15-B8F1-EBB4BC7B136B}" type="pres">
      <dgm:prSet presAssocID="{8FE6C33E-FC81-4A36-BC18-1A9B3ADDDEA5}" presName="rootConnector1" presStyleLbl="node1" presStyleIdx="0" presStyleCnt="0"/>
      <dgm:spPr/>
      <dgm:t>
        <a:bodyPr/>
        <a:lstStyle/>
        <a:p>
          <a:endParaRPr lang="en-US"/>
        </a:p>
      </dgm:t>
    </dgm:pt>
    <dgm:pt modelId="{91E5EE92-446D-4E86-A037-13FFDD997C17}" type="pres">
      <dgm:prSet presAssocID="{8FE6C33E-FC81-4A36-BC18-1A9B3ADDDEA5}" presName="hierChild2" presStyleCnt="0"/>
      <dgm:spPr/>
    </dgm:pt>
    <dgm:pt modelId="{A31ECB96-F5E4-4E0D-935B-D9F7C321068D}" type="pres">
      <dgm:prSet presAssocID="{729C2693-736F-4556-8CFB-DF50B9B92DFB}" presName="Name37" presStyleLbl="parChTrans1D2" presStyleIdx="0" presStyleCnt="3"/>
      <dgm:spPr/>
      <dgm:t>
        <a:bodyPr/>
        <a:lstStyle/>
        <a:p>
          <a:endParaRPr lang="en-US"/>
        </a:p>
      </dgm:t>
    </dgm:pt>
    <dgm:pt modelId="{B9E650A1-C4D8-4672-82CB-5BC59DBAB182}" type="pres">
      <dgm:prSet presAssocID="{DDACDF78-E094-4E27-BE3B-164A2C2D87F3}" presName="hierRoot2" presStyleCnt="0">
        <dgm:presLayoutVars>
          <dgm:hierBranch val="init"/>
        </dgm:presLayoutVars>
      </dgm:prSet>
      <dgm:spPr/>
    </dgm:pt>
    <dgm:pt modelId="{C1EDE736-75DA-4918-8E66-EEC3FD9A5B51}" type="pres">
      <dgm:prSet presAssocID="{DDACDF78-E094-4E27-BE3B-164A2C2D87F3}" presName="rootComposite" presStyleCnt="0"/>
      <dgm:spPr/>
    </dgm:pt>
    <dgm:pt modelId="{4018399A-9313-4A5B-90CF-ECDAA620B211}" type="pres">
      <dgm:prSet presAssocID="{DDACDF78-E094-4E27-BE3B-164A2C2D87F3}" presName="rootText" presStyleLbl="node2" presStyleIdx="0" presStyleCnt="3">
        <dgm:presLayoutVars>
          <dgm:chPref val="3"/>
        </dgm:presLayoutVars>
      </dgm:prSet>
      <dgm:spPr/>
      <dgm:t>
        <a:bodyPr/>
        <a:lstStyle/>
        <a:p>
          <a:endParaRPr lang="en-US"/>
        </a:p>
      </dgm:t>
    </dgm:pt>
    <dgm:pt modelId="{EE8E05DE-AC6E-4955-9D19-191FF31A9D3B}" type="pres">
      <dgm:prSet presAssocID="{DDACDF78-E094-4E27-BE3B-164A2C2D87F3}" presName="rootConnector" presStyleLbl="node2" presStyleIdx="0" presStyleCnt="3"/>
      <dgm:spPr/>
      <dgm:t>
        <a:bodyPr/>
        <a:lstStyle/>
        <a:p>
          <a:endParaRPr lang="en-US"/>
        </a:p>
      </dgm:t>
    </dgm:pt>
    <dgm:pt modelId="{A2BCBF49-91B4-41CD-AABA-88FBC6AEE301}" type="pres">
      <dgm:prSet presAssocID="{DDACDF78-E094-4E27-BE3B-164A2C2D87F3}" presName="hierChild4" presStyleCnt="0"/>
      <dgm:spPr/>
    </dgm:pt>
    <dgm:pt modelId="{5637B026-30C3-45FD-BFE5-49BC33CFCB7B}" type="pres">
      <dgm:prSet presAssocID="{DDACDF78-E094-4E27-BE3B-164A2C2D87F3}" presName="hierChild5" presStyleCnt="0"/>
      <dgm:spPr/>
    </dgm:pt>
    <dgm:pt modelId="{167D6122-C4D3-4C25-8555-1C5115EB1651}" type="pres">
      <dgm:prSet presAssocID="{698DDC24-6A9B-47A4-BDD1-7902C08AAF9E}" presName="Name37" presStyleLbl="parChTrans1D2" presStyleIdx="1" presStyleCnt="3"/>
      <dgm:spPr/>
      <dgm:t>
        <a:bodyPr/>
        <a:lstStyle/>
        <a:p>
          <a:endParaRPr lang="en-US"/>
        </a:p>
      </dgm:t>
    </dgm:pt>
    <dgm:pt modelId="{EB0AEF5D-2B57-471B-A67C-5CF8D28D1F76}" type="pres">
      <dgm:prSet presAssocID="{8F46957D-2092-487C-92A2-2B60D6236524}" presName="hierRoot2" presStyleCnt="0">
        <dgm:presLayoutVars>
          <dgm:hierBranch val="init"/>
        </dgm:presLayoutVars>
      </dgm:prSet>
      <dgm:spPr/>
    </dgm:pt>
    <dgm:pt modelId="{7199AF8D-7E2A-4933-B6CE-E7473616D9E7}" type="pres">
      <dgm:prSet presAssocID="{8F46957D-2092-487C-92A2-2B60D6236524}" presName="rootComposite" presStyleCnt="0"/>
      <dgm:spPr/>
    </dgm:pt>
    <dgm:pt modelId="{9E195C0B-C922-423A-B430-AF688ABAB9D3}" type="pres">
      <dgm:prSet presAssocID="{8F46957D-2092-487C-92A2-2B60D6236524}" presName="rootText" presStyleLbl="node2" presStyleIdx="1" presStyleCnt="3" custScaleY="160141">
        <dgm:presLayoutVars>
          <dgm:chPref val="3"/>
        </dgm:presLayoutVars>
      </dgm:prSet>
      <dgm:spPr/>
      <dgm:t>
        <a:bodyPr/>
        <a:lstStyle/>
        <a:p>
          <a:endParaRPr lang="en-US"/>
        </a:p>
      </dgm:t>
    </dgm:pt>
    <dgm:pt modelId="{385E78AD-9ABA-44FE-BCB0-BD87F3741422}" type="pres">
      <dgm:prSet presAssocID="{8F46957D-2092-487C-92A2-2B60D6236524}" presName="rootConnector" presStyleLbl="node2" presStyleIdx="1" presStyleCnt="3"/>
      <dgm:spPr/>
      <dgm:t>
        <a:bodyPr/>
        <a:lstStyle/>
        <a:p>
          <a:endParaRPr lang="en-US"/>
        </a:p>
      </dgm:t>
    </dgm:pt>
    <dgm:pt modelId="{E13F6A7A-9365-4030-915D-6F1831CAE15D}" type="pres">
      <dgm:prSet presAssocID="{8F46957D-2092-487C-92A2-2B60D6236524}" presName="hierChild4" presStyleCnt="0"/>
      <dgm:spPr/>
    </dgm:pt>
    <dgm:pt modelId="{0FC22065-3F98-4C0E-86C4-AA973ACA4437}" type="pres">
      <dgm:prSet presAssocID="{8F46957D-2092-487C-92A2-2B60D6236524}" presName="hierChild5" presStyleCnt="0"/>
      <dgm:spPr/>
    </dgm:pt>
    <dgm:pt modelId="{BC08DDCD-AA19-4105-8DD3-9B0FD6B2F733}" type="pres">
      <dgm:prSet presAssocID="{4746BA8B-5CEE-43DB-AC1B-5232B236C3C8}" presName="Name37" presStyleLbl="parChTrans1D2" presStyleIdx="2" presStyleCnt="3"/>
      <dgm:spPr/>
      <dgm:t>
        <a:bodyPr/>
        <a:lstStyle/>
        <a:p>
          <a:endParaRPr lang="en-US"/>
        </a:p>
      </dgm:t>
    </dgm:pt>
    <dgm:pt modelId="{934066F4-673B-4F52-9777-A42243EA9FED}" type="pres">
      <dgm:prSet presAssocID="{0459B982-AF63-485E-B0FF-5D1C3B4AD006}" presName="hierRoot2" presStyleCnt="0">
        <dgm:presLayoutVars>
          <dgm:hierBranch val="init"/>
        </dgm:presLayoutVars>
      </dgm:prSet>
      <dgm:spPr/>
    </dgm:pt>
    <dgm:pt modelId="{8C4F722A-85F0-4A4C-80E1-F0FAE8548FE0}" type="pres">
      <dgm:prSet presAssocID="{0459B982-AF63-485E-B0FF-5D1C3B4AD006}" presName="rootComposite" presStyleCnt="0"/>
      <dgm:spPr/>
    </dgm:pt>
    <dgm:pt modelId="{3FDD243E-B19A-4D83-9B57-3C6B7D602823}" type="pres">
      <dgm:prSet presAssocID="{0459B982-AF63-485E-B0FF-5D1C3B4AD006}" presName="rootText" presStyleLbl="node2" presStyleIdx="2" presStyleCnt="3">
        <dgm:presLayoutVars>
          <dgm:chPref val="3"/>
        </dgm:presLayoutVars>
      </dgm:prSet>
      <dgm:spPr/>
      <dgm:t>
        <a:bodyPr/>
        <a:lstStyle/>
        <a:p>
          <a:endParaRPr lang="en-US"/>
        </a:p>
      </dgm:t>
    </dgm:pt>
    <dgm:pt modelId="{A977A767-DB54-46C9-A789-B9B846A83723}" type="pres">
      <dgm:prSet presAssocID="{0459B982-AF63-485E-B0FF-5D1C3B4AD006}" presName="rootConnector" presStyleLbl="node2" presStyleIdx="2" presStyleCnt="3"/>
      <dgm:spPr/>
      <dgm:t>
        <a:bodyPr/>
        <a:lstStyle/>
        <a:p>
          <a:endParaRPr lang="en-US"/>
        </a:p>
      </dgm:t>
    </dgm:pt>
    <dgm:pt modelId="{712E1CDA-CE76-47A6-8C71-BC34DCA52906}" type="pres">
      <dgm:prSet presAssocID="{0459B982-AF63-485E-B0FF-5D1C3B4AD006}" presName="hierChild4" presStyleCnt="0"/>
      <dgm:spPr/>
    </dgm:pt>
    <dgm:pt modelId="{84A6DA18-0A4D-4306-86D1-FF42833EEF51}" type="pres">
      <dgm:prSet presAssocID="{0459B982-AF63-485E-B0FF-5D1C3B4AD006}" presName="hierChild5" presStyleCnt="0"/>
      <dgm:spPr/>
    </dgm:pt>
    <dgm:pt modelId="{B765F99F-FD78-455B-932B-CB6AF516EA9F}" type="pres">
      <dgm:prSet presAssocID="{8FE6C33E-FC81-4A36-BC18-1A9B3ADDDEA5}" presName="hierChild3" presStyleCnt="0"/>
      <dgm:spPr/>
    </dgm:pt>
  </dgm:ptLst>
  <dgm:cxnLst>
    <dgm:cxn modelId="{DA3A9321-A4AE-43E3-971D-B111E83A4B5C}" srcId="{8FE6C33E-FC81-4A36-BC18-1A9B3ADDDEA5}" destId="{8F46957D-2092-487C-92A2-2B60D6236524}" srcOrd="1" destOrd="0" parTransId="{698DDC24-6A9B-47A4-BDD1-7902C08AAF9E}" sibTransId="{67E84CA5-572C-44E0-90A8-4651B9EA439D}"/>
    <dgm:cxn modelId="{2BA82C57-9C86-4524-A8D8-E9BEC0694EEA}" type="presOf" srcId="{8FE6C33E-FC81-4A36-BC18-1A9B3ADDDEA5}" destId="{D4E77E65-4E85-4948-9CD1-C5615F07C4D9}" srcOrd="0" destOrd="0" presId="urn:microsoft.com/office/officeart/2005/8/layout/orgChart1"/>
    <dgm:cxn modelId="{B3378D0F-C89A-497F-9929-3B89D44DC77F}" type="presOf" srcId="{DDACDF78-E094-4E27-BE3B-164A2C2D87F3}" destId="{4018399A-9313-4A5B-90CF-ECDAA620B211}" srcOrd="0" destOrd="0" presId="urn:microsoft.com/office/officeart/2005/8/layout/orgChart1"/>
    <dgm:cxn modelId="{13125FA7-524D-451C-BD79-A92378908B69}" type="presOf" srcId="{698DDC24-6A9B-47A4-BDD1-7902C08AAF9E}" destId="{167D6122-C4D3-4C25-8555-1C5115EB1651}" srcOrd="0" destOrd="0" presId="urn:microsoft.com/office/officeart/2005/8/layout/orgChart1"/>
    <dgm:cxn modelId="{D7614723-259D-4734-9B79-3D1D5463F642}" type="presOf" srcId="{0459B982-AF63-485E-B0FF-5D1C3B4AD006}" destId="{3FDD243E-B19A-4D83-9B57-3C6B7D602823}" srcOrd="0" destOrd="0" presId="urn:microsoft.com/office/officeart/2005/8/layout/orgChart1"/>
    <dgm:cxn modelId="{A11CB4FA-B58F-4B5B-A3B2-DBC0A4562360}" srcId="{8FE6C33E-FC81-4A36-BC18-1A9B3ADDDEA5}" destId="{DDACDF78-E094-4E27-BE3B-164A2C2D87F3}" srcOrd="0" destOrd="0" parTransId="{729C2693-736F-4556-8CFB-DF50B9B92DFB}" sibTransId="{89EADBF2-7C4C-405B-BBB6-0573CB9D77B5}"/>
    <dgm:cxn modelId="{DEF73DB8-2994-44C9-8927-CD16FD6592B5}" srcId="{8FE6C33E-FC81-4A36-BC18-1A9B3ADDDEA5}" destId="{0459B982-AF63-485E-B0FF-5D1C3B4AD006}" srcOrd="2" destOrd="0" parTransId="{4746BA8B-5CEE-43DB-AC1B-5232B236C3C8}" sibTransId="{6901A378-3CAC-4875-A70D-72FAC807EEA3}"/>
    <dgm:cxn modelId="{F2057264-A973-4135-AED6-7E67D98ADC4B}" type="presOf" srcId="{8F46957D-2092-487C-92A2-2B60D6236524}" destId="{9E195C0B-C922-423A-B430-AF688ABAB9D3}" srcOrd="0" destOrd="0" presId="urn:microsoft.com/office/officeart/2005/8/layout/orgChart1"/>
    <dgm:cxn modelId="{A6053CE4-9A9D-445D-8840-BCA987286D2F}" type="presOf" srcId="{74C9B8DD-A6CF-40CA-BCDF-080F1BDC5A05}" destId="{481E9783-ADF8-4377-A470-8A2DE5408207}" srcOrd="0" destOrd="0" presId="urn:microsoft.com/office/officeart/2005/8/layout/orgChart1"/>
    <dgm:cxn modelId="{FEFC4143-53AD-42FB-BF57-7E55AEF41389}" type="presOf" srcId="{0459B982-AF63-485E-B0FF-5D1C3B4AD006}" destId="{A977A767-DB54-46C9-A789-B9B846A83723}" srcOrd="1" destOrd="0" presId="urn:microsoft.com/office/officeart/2005/8/layout/orgChart1"/>
    <dgm:cxn modelId="{EC392E24-D9AC-4B14-9DB1-AEFF94A59B72}" type="presOf" srcId="{8FE6C33E-FC81-4A36-BC18-1A9B3ADDDEA5}" destId="{E96E52AD-B69E-4D15-B8F1-EBB4BC7B136B}" srcOrd="1" destOrd="0" presId="urn:microsoft.com/office/officeart/2005/8/layout/orgChart1"/>
    <dgm:cxn modelId="{F10CAB34-6BEE-44FF-8D7A-C231105C2AB6}" type="presOf" srcId="{4746BA8B-5CEE-43DB-AC1B-5232B236C3C8}" destId="{BC08DDCD-AA19-4105-8DD3-9B0FD6B2F733}" srcOrd="0" destOrd="0" presId="urn:microsoft.com/office/officeart/2005/8/layout/orgChart1"/>
    <dgm:cxn modelId="{B7E74D39-A4A9-45EF-B934-564F2DD6CA05}" type="presOf" srcId="{DDACDF78-E094-4E27-BE3B-164A2C2D87F3}" destId="{EE8E05DE-AC6E-4955-9D19-191FF31A9D3B}" srcOrd="1" destOrd="0" presId="urn:microsoft.com/office/officeart/2005/8/layout/orgChart1"/>
    <dgm:cxn modelId="{F615DBE5-9E93-499B-A7EE-4546490F6F9D}" type="presOf" srcId="{729C2693-736F-4556-8CFB-DF50B9B92DFB}" destId="{A31ECB96-F5E4-4E0D-935B-D9F7C321068D}" srcOrd="0" destOrd="0" presId="urn:microsoft.com/office/officeart/2005/8/layout/orgChart1"/>
    <dgm:cxn modelId="{E8A0D5F3-0E14-4362-95C1-0602CA5FAD26}" type="presOf" srcId="{8F46957D-2092-487C-92A2-2B60D6236524}" destId="{385E78AD-9ABA-44FE-BCB0-BD87F3741422}" srcOrd="1" destOrd="0" presId="urn:microsoft.com/office/officeart/2005/8/layout/orgChart1"/>
    <dgm:cxn modelId="{9589A36B-0F4A-4162-8096-62EA7C73471A}" srcId="{74C9B8DD-A6CF-40CA-BCDF-080F1BDC5A05}" destId="{8FE6C33E-FC81-4A36-BC18-1A9B3ADDDEA5}" srcOrd="0" destOrd="0" parTransId="{1CFBB22E-53D1-4F27-B547-6B170C14DB8F}" sibTransId="{C0B7BF8A-699A-4103-AD02-B6481F56FC05}"/>
    <dgm:cxn modelId="{9F93C8CB-EAB1-47D1-B8B3-D8C36D81990D}" type="presParOf" srcId="{481E9783-ADF8-4377-A470-8A2DE5408207}" destId="{0174FFA2-575B-42E4-886D-26A95BF7B991}" srcOrd="0" destOrd="0" presId="urn:microsoft.com/office/officeart/2005/8/layout/orgChart1"/>
    <dgm:cxn modelId="{AB20D37E-A9BB-403C-9EC0-D43322DF948E}" type="presParOf" srcId="{0174FFA2-575B-42E4-886D-26A95BF7B991}" destId="{C673FB96-8F9F-4D90-BA68-0E96BE50CBDE}" srcOrd="0" destOrd="0" presId="urn:microsoft.com/office/officeart/2005/8/layout/orgChart1"/>
    <dgm:cxn modelId="{CB0B8839-C8A4-41AD-88C8-19057A5B646A}" type="presParOf" srcId="{C673FB96-8F9F-4D90-BA68-0E96BE50CBDE}" destId="{D4E77E65-4E85-4948-9CD1-C5615F07C4D9}" srcOrd="0" destOrd="0" presId="urn:microsoft.com/office/officeart/2005/8/layout/orgChart1"/>
    <dgm:cxn modelId="{203CC978-03DA-406F-B831-7A8E41A0220B}" type="presParOf" srcId="{C673FB96-8F9F-4D90-BA68-0E96BE50CBDE}" destId="{E96E52AD-B69E-4D15-B8F1-EBB4BC7B136B}" srcOrd="1" destOrd="0" presId="urn:microsoft.com/office/officeart/2005/8/layout/orgChart1"/>
    <dgm:cxn modelId="{8B91C103-926C-41E6-8951-68100E70CA79}" type="presParOf" srcId="{0174FFA2-575B-42E4-886D-26A95BF7B991}" destId="{91E5EE92-446D-4E86-A037-13FFDD997C17}" srcOrd="1" destOrd="0" presId="urn:microsoft.com/office/officeart/2005/8/layout/orgChart1"/>
    <dgm:cxn modelId="{F9C42A28-E496-4957-BACA-DDDA1DB01617}" type="presParOf" srcId="{91E5EE92-446D-4E86-A037-13FFDD997C17}" destId="{A31ECB96-F5E4-4E0D-935B-D9F7C321068D}" srcOrd="0" destOrd="0" presId="urn:microsoft.com/office/officeart/2005/8/layout/orgChart1"/>
    <dgm:cxn modelId="{409DB88C-DAFB-4461-9193-EEF6200F9796}" type="presParOf" srcId="{91E5EE92-446D-4E86-A037-13FFDD997C17}" destId="{B9E650A1-C4D8-4672-82CB-5BC59DBAB182}" srcOrd="1" destOrd="0" presId="urn:microsoft.com/office/officeart/2005/8/layout/orgChart1"/>
    <dgm:cxn modelId="{73BBD36C-D34A-4CA5-A747-D0315895EE61}" type="presParOf" srcId="{B9E650A1-C4D8-4672-82CB-5BC59DBAB182}" destId="{C1EDE736-75DA-4918-8E66-EEC3FD9A5B51}" srcOrd="0" destOrd="0" presId="urn:microsoft.com/office/officeart/2005/8/layout/orgChart1"/>
    <dgm:cxn modelId="{E26837FB-0544-42D4-AF3E-D71337369E96}" type="presParOf" srcId="{C1EDE736-75DA-4918-8E66-EEC3FD9A5B51}" destId="{4018399A-9313-4A5B-90CF-ECDAA620B211}" srcOrd="0" destOrd="0" presId="urn:microsoft.com/office/officeart/2005/8/layout/orgChart1"/>
    <dgm:cxn modelId="{73F238F1-3269-404A-AC36-E3C9B03598F3}" type="presParOf" srcId="{C1EDE736-75DA-4918-8E66-EEC3FD9A5B51}" destId="{EE8E05DE-AC6E-4955-9D19-191FF31A9D3B}" srcOrd="1" destOrd="0" presId="urn:microsoft.com/office/officeart/2005/8/layout/orgChart1"/>
    <dgm:cxn modelId="{2627C93D-2449-436F-AECD-AD17A79ED491}" type="presParOf" srcId="{B9E650A1-C4D8-4672-82CB-5BC59DBAB182}" destId="{A2BCBF49-91B4-41CD-AABA-88FBC6AEE301}" srcOrd="1" destOrd="0" presId="urn:microsoft.com/office/officeart/2005/8/layout/orgChart1"/>
    <dgm:cxn modelId="{E21F12AA-2F2C-485F-B1EE-7198E747A7BD}" type="presParOf" srcId="{B9E650A1-C4D8-4672-82CB-5BC59DBAB182}" destId="{5637B026-30C3-45FD-BFE5-49BC33CFCB7B}" srcOrd="2" destOrd="0" presId="urn:microsoft.com/office/officeart/2005/8/layout/orgChart1"/>
    <dgm:cxn modelId="{22E538BF-C4CE-48D1-89A7-7E669188C117}" type="presParOf" srcId="{91E5EE92-446D-4E86-A037-13FFDD997C17}" destId="{167D6122-C4D3-4C25-8555-1C5115EB1651}" srcOrd="2" destOrd="0" presId="urn:microsoft.com/office/officeart/2005/8/layout/orgChart1"/>
    <dgm:cxn modelId="{2D0D4293-9F0B-483A-828D-9745304E0574}" type="presParOf" srcId="{91E5EE92-446D-4E86-A037-13FFDD997C17}" destId="{EB0AEF5D-2B57-471B-A67C-5CF8D28D1F76}" srcOrd="3" destOrd="0" presId="urn:microsoft.com/office/officeart/2005/8/layout/orgChart1"/>
    <dgm:cxn modelId="{8E15C677-FF06-4BC3-B824-0FD9B349F8C2}" type="presParOf" srcId="{EB0AEF5D-2B57-471B-A67C-5CF8D28D1F76}" destId="{7199AF8D-7E2A-4933-B6CE-E7473616D9E7}" srcOrd="0" destOrd="0" presId="urn:microsoft.com/office/officeart/2005/8/layout/orgChart1"/>
    <dgm:cxn modelId="{D0B38A85-FB8E-490E-B712-AD330446DBF1}" type="presParOf" srcId="{7199AF8D-7E2A-4933-B6CE-E7473616D9E7}" destId="{9E195C0B-C922-423A-B430-AF688ABAB9D3}" srcOrd="0" destOrd="0" presId="urn:microsoft.com/office/officeart/2005/8/layout/orgChart1"/>
    <dgm:cxn modelId="{02CE6594-D6D9-498A-8E56-A5B517185C95}" type="presParOf" srcId="{7199AF8D-7E2A-4933-B6CE-E7473616D9E7}" destId="{385E78AD-9ABA-44FE-BCB0-BD87F3741422}" srcOrd="1" destOrd="0" presId="urn:microsoft.com/office/officeart/2005/8/layout/orgChart1"/>
    <dgm:cxn modelId="{2651472F-6C88-481C-ABFC-129B99537752}" type="presParOf" srcId="{EB0AEF5D-2B57-471B-A67C-5CF8D28D1F76}" destId="{E13F6A7A-9365-4030-915D-6F1831CAE15D}" srcOrd="1" destOrd="0" presId="urn:microsoft.com/office/officeart/2005/8/layout/orgChart1"/>
    <dgm:cxn modelId="{78D954D1-41BA-46D0-8CD3-35DCFEE29DE7}" type="presParOf" srcId="{EB0AEF5D-2B57-471B-A67C-5CF8D28D1F76}" destId="{0FC22065-3F98-4C0E-86C4-AA973ACA4437}" srcOrd="2" destOrd="0" presId="urn:microsoft.com/office/officeart/2005/8/layout/orgChart1"/>
    <dgm:cxn modelId="{C25B0334-D7C0-4304-BB70-C0890BBE28E0}" type="presParOf" srcId="{91E5EE92-446D-4E86-A037-13FFDD997C17}" destId="{BC08DDCD-AA19-4105-8DD3-9B0FD6B2F733}" srcOrd="4" destOrd="0" presId="urn:microsoft.com/office/officeart/2005/8/layout/orgChart1"/>
    <dgm:cxn modelId="{030E027A-67E7-459D-BC08-025E1CD6262D}" type="presParOf" srcId="{91E5EE92-446D-4E86-A037-13FFDD997C17}" destId="{934066F4-673B-4F52-9777-A42243EA9FED}" srcOrd="5" destOrd="0" presId="urn:microsoft.com/office/officeart/2005/8/layout/orgChart1"/>
    <dgm:cxn modelId="{49380A64-261B-4F80-970E-E90A90B7FF9F}" type="presParOf" srcId="{934066F4-673B-4F52-9777-A42243EA9FED}" destId="{8C4F722A-85F0-4A4C-80E1-F0FAE8548FE0}" srcOrd="0" destOrd="0" presId="urn:microsoft.com/office/officeart/2005/8/layout/orgChart1"/>
    <dgm:cxn modelId="{D0987C7D-6C4A-4CE8-BCAF-E9C09DFB735C}" type="presParOf" srcId="{8C4F722A-85F0-4A4C-80E1-F0FAE8548FE0}" destId="{3FDD243E-B19A-4D83-9B57-3C6B7D602823}" srcOrd="0" destOrd="0" presId="urn:microsoft.com/office/officeart/2005/8/layout/orgChart1"/>
    <dgm:cxn modelId="{7FD1DE13-3917-4712-BC99-5B9021F0D39B}" type="presParOf" srcId="{8C4F722A-85F0-4A4C-80E1-F0FAE8548FE0}" destId="{A977A767-DB54-46C9-A789-B9B846A83723}" srcOrd="1" destOrd="0" presId="urn:microsoft.com/office/officeart/2005/8/layout/orgChart1"/>
    <dgm:cxn modelId="{0D3346F2-C54D-4CB3-BAC6-61F97FB02F00}" type="presParOf" srcId="{934066F4-673B-4F52-9777-A42243EA9FED}" destId="{712E1CDA-CE76-47A6-8C71-BC34DCA52906}" srcOrd="1" destOrd="0" presId="urn:microsoft.com/office/officeart/2005/8/layout/orgChart1"/>
    <dgm:cxn modelId="{2A7C7A1B-FD90-4400-8842-8891FC97A6A1}" type="presParOf" srcId="{934066F4-673B-4F52-9777-A42243EA9FED}" destId="{84A6DA18-0A4D-4306-86D1-FF42833EEF51}" srcOrd="2" destOrd="0" presId="urn:microsoft.com/office/officeart/2005/8/layout/orgChart1"/>
    <dgm:cxn modelId="{F09891AE-5D52-4295-BA91-CB4FA1DD7DC4}" type="presParOf" srcId="{0174FFA2-575B-42E4-886D-26A95BF7B991}" destId="{B765F99F-FD78-455B-932B-CB6AF516EA9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B379C-0D4F-49A7-AE51-1650B2BD2249}" type="doc">
      <dgm:prSet loTypeId="urn:microsoft.com/office/officeart/2005/8/layout/radial5" loCatId="cycle" qsTypeId="urn:microsoft.com/office/officeart/2005/8/quickstyle/simple1" qsCatId="simple" csTypeId="urn:microsoft.com/office/officeart/2005/8/colors/colorful1#3" csCatId="colorful" phldr="1"/>
      <dgm:spPr/>
      <dgm:t>
        <a:bodyPr/>
        <a:lstStyle/>
        <a:p>
          <a:endParaRPr lang="en-US"/>
        </a:p>
      </dgm:t>
    </dgm:pt>
    <dgm:pt modelId="{DBE9EF6C-1CBE-4224-A966-08C84A817833}">
      <dgm:prSet phldrT="[Text]"/>
      <dgm:spPr/>
      <dgm:t>
        <a:bodyPr/>
        <a:lstStyle/>
        <a:p>
          <a:r>
            <a:rPr lang="en-US" dirty="0"/>
            <a:t>Functional Ability</a:t>
          </a:r>
        </a:p>
      </dgm:t>
    </dgm:pt>
    <dgm:pt modelId="{9A507697-840A-4E59-B93C-67E32316887C}" type="parTrans" cxnId="{CD4FDB43-A352-419A-81CA-0026B3368CF7}">
      <dgm:prSet/>
      <dgm:spPr/>
      <dgm:t>
        <a:bodyPr/>
        <a:lstStyle/>
        <a:p>
          <a:endParaRPr lang="en-US"/>
        </a:p>
      </dgm:t>
    </dgm:pt>
    <dgm:pt modelId="{6F26A8CD-FC63-4ACD-B5A4-ADFB7BA9FA96}" type="sibTrans" cxnId="{CD4FDB43-A352-419A-81CA-0026B3368CF7}">
      <dgm:prSet/>
      <dgm:spPr/>
      <dgm:t>
        <a:bodyPr/>
        <a:lstStyle/>
        <a:p>
          <a:endParaRPr lang="en-US"/>
        </a:p>
      </dgm:t>
    </dgm:pt>
    <dgm:pt modelId="{D285F449-BE8C-4E8D-9DC4-110E197D742D}">
      <dgm:prSet phldrT="[Text]"/>
      <dgm:spPr/>
      <dgm:t>
        <a:bodyPr/>
        <a:lstStyle/>
        <a:p>
          <a:r>
            <a:rPr lang="en-US" dirty="0"/>
            <a:t>Cognition</a:t>
          </a:r>
        </a:p>
      </dgm:t>
    </dgm:pt>
    <dgm:pt modelId="{C14D52BA-4A70-43FA-B1F1-A29231351463}" type="parTrans" cxnId="{F82AE63D-7137-4DFD-8EE9-4FBEE46099CE}">
      <dgm:prSet/>
      <dgm:spPr/>
      <dgm:t>
        <a:bodyPr/>
        <a:lstStyle/>
        <a:p>
          <a:endParaRPr lang="en-US"/>
        </a:p>
      </dgm:t>
    </dgm:pt>
    <dgm:pt modelId="{3663229B-9E18-483E-952A-4CAA5954D290}" type="sibTrans" cxnId="{F82AE63D-7137-4DFD-8EE9-4FBEE46099CE}">
      <dgm:prSet/>
      <dgm:spPr/>
      <dgm:t>
        <a:bodyPr/>
        <a:lstStyle/>
        <a:p>
          <a:endParaRPr lang="en-US"/>
        </a:p>
      </dgm:t>
    </dgm:pt>
    <dgm:pt modelId="{AD710000-F56E-431F-BEBD-685799691978}">
      <dgm:prSet phldrT="[Text]"/>
      <dgm:spPr/>
      <dgm:t>
        <a:bodyPr/>
        <a:lstStyle/>
        <a:p>
          <a:r>
            <a:rPr lang="en-US" dirty="0"/>
            <a:t>Sensory Perception</a:t>
          </a:r>
        </a:p>
      </dgm:t>
    </dgm:pt>
    <dgm:pt modelId="{94D11FC2-51F5-48C7-B637-4C2EB2137255}" type="parTrans" cxnId="{620CA105-6AE5-4A32-AB5E-F67E73CB1A12}">
      <dgm:prSet/>
      <dgm:spPr/>
      <dgm:t>
        <a:bodyPr/>
        <a:lstStyle/>
        <a:p>
          <a:endParaRPr lang="en-US"/>
        </a:p>
      </dgm:t>
    </dgm:pt>
    <dgm:pt modelId="{69A06065-B74A-4551-9F3A-2F12E7776588}" type="sibTrans" cxnId="{620CA105-6AE5-4A32-AB5E-F67E73CB1A12}">
      <dgm:prSet/>
      <dgm:spPr/>
      <dgm:t>
        <a:bodyPr/>
        <a:lstStyle/>
        <a:p>
          <a:endParaRPr lang="en-US"/>
        </a:p>
      </dgm:t>
    </dgm:pt>
    <dgm:pt modelId="{AD741B1B-713D-4AD5-BAA5-546FF1508E1A}">
      <dgm:prSet phldrT="[Text]"/>
      <dgm:spPr/>
      <dgm:t>
        <a:bodyPr/>
        <a:lstStyle/>
        <a:p>
          <a:r>
            <a:rPr lang="en-US" dirty="0"/>
            <a:t>Coping</a:t>
          </a:r>
        </a:p>
      </dgm:t>
    </dgm:pt>
    <dgm:pt modelId="{2BFB821F-D6D3-4B78-A79A-B9C40F48101E}" type="parTrans" cxnId="{B8BBC6D5-3160-4085-AEC4-1FA80C9EF5F4}">
      <dgm:prSet/>
      <dgm:spPr/>
      <dgm:t>
        <a:bodyPr/>
        <a:lstStyle/>
        <a:p>
          <a:endParaRPr lang="en-US"/>
        </a:p>
      </dgm:t>
    </dgm:pt>
    <dgm:pt modelId="{DECD6D91-C24C-4C1B-9BE2-8812A7248855}" type="sibTrans" cxnId="{B8BBC6D5-3160-4085-AEC4-1FA80C9EF5F4}">
      <dgm:prSet/>
      <dgm:spPr/>
      <dgm:t>
        <a:bodyPr/>
        <a:lstStyle/>
        <a:p>
          <a:endParaRPr lang="en-US"/>
        </a:p>
      </dgm:t>
    </dgm:pt>
    <dgm:pt modelId="{A60398A6-96E7-439D-9DEA-E2806FAA6EA3}">
      <dgm:prSet phldrT="[Text]"/>
      <dgm:spPr/>
      <dgm:t>
        <a:bodyPr/>
        <a:lstStyle/>
        <a:p>
          <a:r>
            <a:rPr lang="en-US" dirty="0"/>
            <a:t>Mobility</a:t>
          </a:r>
        </a:p>
      </dgm:t>
    </dgm:pt>
    <dgm:pt modelId="{39A3E078-CDE2-4878-9DFA-D3F39EA83F3A}" type="parTrans" cxnId="{B56A2FFC-8768-47D0-A6AB-4B53C80C8FBD}">
      <dgm:prSet/>
      <dgm:spPr/>
      <dgm:t>
        <a:bodyPr/>
        <a:lstStyle/>
        <a:p>
          <a:endParaRPr lang="en-US"/>
        </a:p>
      </dgm:t>
    </dgm:pt>
    <dgm:pt modelId="{154B7854-A058-4CF2-BC19-3916B84A2238}" type="sibTrans" cxnId="{B56A2FFC-8768-47D0-A6AB-4B53C80C8FBD}">
      <dgm:prSet/>
      <dgm:spPr/>
      <dgm:t>
        <a:bodyPr/>
        <a:lstStyle/>
        <a:p>
          <a:endParaRPr lang="en-US"/>
        </a:p>
      </dgm:t>
    </dgm:pt>
    <dgm:pt modelId="{51C81234-8FF1-462A-8FC9-06A4C064EB71}" type="pres">
      <dgm:prSet presAssocID="{92AB379C-0D4F-49A7-AE51-1650B2BD2249}" presName="Name0" presStyleCnt="0">
        <dgm:presLayoutVars>
          <dgm:chMax val="1"/>
          <dgm:dir/>
          <dgm:animLvl val="ctr"/>
          <dgm:resizeHandles val="exact"/>
        </dgm:presLayoutVars>
      </dgm:prSet>
      <dgm:spPr/>
      <dgm:t>
        <a:bodyPr/>
        <a:lstStyle/>
        <a:p>
          <a:endParaRPr lang="en-US"/>
        </a:p>
      </dgm:t>
    </dgm:pt>
    <dgm:pt modelId="{0180F0E8-457A-409E-A5BF-0BA931DDA913}" type="pres">
      <dgm:prSet presAssocID="{DBE9EF6C-1CBE-4224-A966-08C84A817833}" presName="centerShape" presStyleLbl="node0" presStyleIdx="0" presStyleCnt="1" custScaleX="129477" custScaleY="121385"/>
      <dgm:spPr/>
      <dgm:t>
        <a:bodyPr/>
        <a:lstStyle/>
        <a:p>
          <a:endParaRPr lang="en-US"/>
        </a:p>
      </dgm:t>
    </dgm:pt>
    <dgm:pt modelId="{0A0499A3-4563-4B85-ABA8-F35B5DAE1ADB}" type="pres">
      <dgm:prSet presAssocID="{C14D52BA-4A70-43FA-B1F1-A29231351463}" presName="parTrans" presStyleLbl="sibTrans2D1" presStyleIdx="0" presStyleCnt="4"/>
      <dgm:spPr/>
      <dgm:t>
        <a:bodyPr/>
        <a:lstStyle/>
        <a:p>
          <a:endParaRPr lang="en-US"/>
        </a:p>
      </dgm:t>
    </dgm:pt>
    <dgm:pt modelId="{F23FF622-C46C-420E-8B2A-425E6BF3792F}" type="pres">
      <dgm:prSet presAssocID="{C14D52BA-4A70-43FA-B1F1-A29231351463}" presName="connectorText" presStyleLbl="sibTrans2D1" presStyleIdx="0" presStyleCnt="4"/>
      <dgm:spPr/>
      <dgm:t>
        <a:bodyPr/>
        <a:lstStyle/>
        <a:p>
          <a:endParaRPr lang="en-US"/>
        </a:p>
      </dgm:t>
    </dgm:pt>
    <dgm:pt modelId="{1352D43E-7104-47F5-94EC-7960C04B6FDC}" type="pres">
      <dgm:prSet presAssocID="{D285F449-BE8C-4E8D-9DC4-110E197D742D}" presName="node" presStyleLbl="node1" presStyleIdx="0" presStyleCnt="4">
        <dgm:presLayoutVars>
          <dgm:bulletEnabled val="1"/>
        </dgm:presLayoutVars>
      </dgm:prSet>
      <dgm:spPr/>
      <dgm:t>
        <a:bodyPr/>
        <a:lstStyle/>
        <a:p>
          <a:endParaRPr lang="en-US"/>
        </a:p>
      </dgm:t>
    </dgm:pt>
    <dgm:pt modelId="{75EC178D-3A9F-4F34-A06C-A5880B7A5610}" type="pres">
      <dgm:prSet presAssocID="{94D11FC2-51F5-48C7-B637-4C2EB2137255}" presName="parTrans" presStyleLbl="sibTrans2D1" presStyleIdx="1" presStyleCnt="4"/>
      <dgm:spPr/>
      <dgm:t>
        <a:bodyPr/>
        <a:lstStyle/>
        <a:p>
          <a:endParaRPr lang="en-US"/>
        </a:p>
      </dgm:t>
    </dgm:pt>
    <dgm:pt modelId="{6FD59F51-EBBB-4494-A798-40559C814D62}" type="pres">
      <dgm:prSet presAssocID="{94D11FC2-51F5-48C7-B637-4C2EB2137255}" presName="connectorText" presStyleLbl="sibTrans2D1" presStyleIdx="1" presStyleCnt="4"/>
      <dgm:spPr/>
      <dgm:t>
        <a:bodyPr/>
        <a:lstStyle/>
        <a:p>
          <a:endParaRPr lang="en-US"/>
        </a:p>
      </dgm:t>
    </dgm:pt>
    <dgm:pt modelId="{BC368742-8E2C-4A00-9319-759FED979403}" type="pres">
      <dgm:prSet presAssocID="{AD710000-F56E-431F-BEBD-685799691978}" presName="node" presStyleLbl="node1" presStyleIdx="1" presStyleCnt="4">
        <dgm:presLayoutVars>
          <dgm:bulletEnabled val="1"/>
        </dgm:presLayoutVars>
      </dgm:prSet>
      <dgm:spPr/>
      <dgm:t>
        <a:bodyPr/>
        <a:lstStyle/>
        <a:p>
          <a:endParaRPr lang="en-US"/>
        </a:p>
      </dgm:t>
    </dgm:pt>
    <dgm:pt modelId="{5CB419B5-7528-4A50-A8AD-6C856E89C67C}" type="pres">
      <dgm:prSet presAssocID="{2BFB821F-D6D3-4B78-A79A-B9C40F48101E}" presName="parTrans" presStyleLbl="sibTrans2D1" presStyleIdx="2" presStyleCnt="4"/>
      <dgm:spPr/>
      <dgm:t>
        <a:bodyPr/>
        <a:lstStyle/>
        <a:p>
          <a:endParaRPr lang="en-US"/>
        </a:p>
      </dgm:t>
    </dgm:pt>
    <dgm:pt modelId="{7320C796-CD00-4F9C-BDA6-463FCE0F4FB2}" type="pres">
      <dgm:prSet presAssocID="{2BFB821F-D6D3-4B78-A79A-B9C40F48101E}" presName="connectorText" presStyleLbl="sibTrans2D1" presStyleIdx="2" presStyleCnt="4"/>
      <dgm:spPr/>
      <dgm:t>
        <a:bodyPr/>
        <a:lstStyle/>
        <a:p>
          <a:endParaRPr lang="en-US"/>
        </a:p>
      </dgm:t>
    </dgm:pt>
    <dgm:pt modelId="{51BB5A1E-0AD5-4FE7-B724-82EA794FCBE3}" type="pres">
      <dgm:prSet presAssocID="{AD741B1B-713D-4AD5-BAA5-546FF1508E1A}" presName="node" presStyleLbl="node1" presStyleIdx="2" presStyleCnt="4">
        <dgm:presLayoutVars>
          <dgm:bulletEnabled val="1"/>
        </dgm:presLayoutVars>
      </dgm:prSet>
      <dgm:spPr/>
      <dgm:t>
        <a:bodyPr/>
        <a:lstStyle/>
        <a:p>
          <a:endParaRPr lang="en-US"/>
        </a:p>
      </dgm:t>
    </dgm:pt>
    <dgm:pt modelId="{093D4A58-78B4-4EFE-9DE6-01CFAF5F28C0}" type="pres">
      <dgm:prSet presAssocID="{39A3E078-CDE2-4878-9DFA-D3F39EA83F3A}" presName="parTrans" presStyleLbl="sibTrans2D1" presStyleIdx="3" presStyleCnt="4"/>
      <dgm:spPr/>
      <dgm:t>
        <a:bodyPr/>
        <a:lstStyle/>
        <a:p>
          <a:endParaRPr lang="en-US"/>
        </a:p>
      </dgm:t>
    </dgm:pt>
    <dgm:pt modelId="{BC24DF24-3826-41A8-AFBC-B3DF71A51DC5}" type="pres">
      <dgm:prSet presAssocID="{39A3E078-CDE2-4878-9DFA-D3F39EA83F3A}" presName="connectorText" presStyleLbl="sibTrans2D1" presStyleIdx="3" presStyleCnt="4"/>
      <dgm:spPr/>
      <dgm:t>
        <a:bodyPr/>
        <a:lstStyle/>
        <a:p>
          <a:endParaRPr lang="en-US"/>
        </a:p>
      </dgm:t>
    </dgm:pt>
    <dgm:pt modelId="{8DE9552A-E8C9-4FDD-93E5-6FFA1F19F2C4}" type="pres">
      <dgm:prSet presAssocID="{A60398A6-96E7-439D-9DEA-E2806FAA6EA3}" presName="node" presStyleLbl="node1" presStyleIdx="3" presStyleCnt="4">
        <dgm:presLayoutVars>
          <dgm:bulletEnabled val="1"/>
        </dgm:presLayoutVars>
      </dgm:prSet>
      <dgm:spPr/>
      <dgm:t>
        <a:bodyPr/>
        <a:lstStyle/>
        <a:p>
          <a:endParaRPr lang="en-US"/>
        </a:p>
      </dgm:t>
    </dgm:pt>
  </dgm:ptLst>
  <dgm:cxnLst>
    <dgm:cxn modelId="{98592371-1B13-41AA-830B-B4DB174639C6}" type="presOf" srcId="{39A3E078-CDE2-4878-9DFA-D3F39EA83F3A}" destId="{093D4A58-78B4-4EFE-9DE6-01CFAF5F28C0}" srcOrd="0" destOrd="0" presId="urn:microsoft.com/office/officeart/2005/8/layout/radial5"/>
    <dgm:cxn modelId="{4FCCFD71-34D6-4CD1-86A7-4733E15DE4B4}" type="presOf" srcId="{94D11FC2-51F5-48C7-B637-4C2EB2137255}" destId="{6FD59F51-EBBB-4494-A798-40559C814D62}" srcOrd="1" destOrd="0" presId="urn:microsoft.com/office/officeart/2005/8/layout/radial5"/>
    <dgm:cxn modelId="{94F89064-347E-48B8-82C3-06EED754D66D}" type="presOf" srcId="{C14D52BA-4A70-43FA-B1F1-A29231351463}" destId="{0A0499A3-4563-4B85-ABA8-F35B5DAE1ADB}" srcOrd="0" destOrd="0" presId="urn:microsoft.com/office/officeart/2005/8/layout/radial5"/>
    <dgm:cxn modelId="{5B461447-0D83-4D7B-B36C-6F477FBD0D6E}" type="presOf" srcId="{39A3E078-CDE2-4878-9DFA-D3F39EA83F3A}" destId="{BC24DF24-3826-41A8-AFBC-B3DF71A51DC5}" srcOrd="1" destOrd="0" presId="urn:microsoft.com/office/officeart/2005/8/layout/radial5"/>
    <dgm:cxn modelId="{F92E354F-065D-494F-8C2A-3DB1BC57AF0C}" type="presOf" srcId="{AD710000-F56E-431F-BEBD-685799691978}" destId="{BC368742-8E2C-4A00-9319-759FED979403}" srcOrd="0" destOrd="0" presId="urn:microsoft.com/office/officeart/2005/8/layout/radial5"/>
    <dgm:cxn modelId="{CFADFEC6-0B6C-4EEE-BE01-677B0D8B2A90}" type="presOf" srcId="{D285F449-BE8C-4E8D-9DC4-110E197D742D}" destId="{1352D43E-7104-47F5-94EC-7960C04B6FDC}" srcOrd="0" destOrd="0" presId="urn:microsoft.com/office/officeart/2005/8/layout/radial5"/>
    <dgm:cxn modelId="{F82AE63D-7137-4DFD-8EE9-4FBEE46099CE}" srcId="{DBE9EF6C-1CBE-4224-A966-08C84A817833}" destId="{D285F449-BE8C-4E8D-9DC4-110E197D742D}" srcOrd="0" destOrd="0" parTransId="{C14D52BA-4A70-43FA-B1F1-A29231351463}" sibTransId="{3663229B-9E18-483E-952A-4CAA5954D290}"/>
    <dgm:cxn modelId="{620CA105-6AE5-4A32-AB5E-F67E73CB1A12}" srcId="{DBE9EF6C-1CBE-4224-A966-08C84A817833}" destId="{AD710000-F56E-431F-BEBD-685799691978}" srcOrd="1" destOrd="0" parTransId="{94D11FC2-51F5-48C7-B637-4C2EB2137255}" sibTransId="{69A06065-B74A-4551-9F3A-2F12E7776588}"/>
    <dgm:cxn modelId="{F5B16F22-E0EF-4CBB-9DC2-AC82240F0F6C}" type="presOf" srcId="{2BFB821F-D6D3-4B78-A79A-B9C40F48101E}" destId="{5CB419B5-7528-4A50-A8AD-6C856E89C67C}" srcOrd="0" destOrd="0" presId="urn:microsoft.com/office/officeart/2005/8/layout/radial5"/>
    <dgm:cxn modelId="{BA233189-C86C-427D-AE14-B175F4996EA5}" type="presOf" srcId="{2BFB821F-D6D3-4B78-A79A-B9C40F48101E}" destId="{7320C796-CD00-4F9C-BDA6-463FCE0F4FB2}" srcOrd="1" destOrd="0" presId="urn:microsoft.com/office/officeart/2005/8/layout/radial5"/>
    <dgm:cxn modelId="{CD4FDB43-A352-419A-81CA-0026B3368CF7}" srcId="{92AB379C-0D4F-49A7-AE51-1650B2BD2249}" destId="{DBE9EF6C-1CBE-4224-A966-08C84A817833}" srcOrd="0" destOrd="0" parTransId="{9A507697-840A-4E59-B93C-67E32316887C}" sibTransId="{6F26A8CD-FC63-4ACD-B5A4-ADFB7BA9FA96}"/>
    <dgm:cxn modelId="{F6048D99-C54A-425A-9884-019338BC9592}" type="presOf" srcId="{A60398A6-96E7-439D-9DEA-E2806FAA6EA3}" destId="{8DE9552A-E8C9-4FDD-93E5-6FFA1F19F2C4}" srcOrd="0" destOrd="0" presId="urn:microsoft.com/office/officeart/2005/8/layout/radial5"/>
    <dgm:cxn modelId="{9B121BAD-11AE-4430-98C5-1B6871428FDF}" type="presOf" srcId="{92AB379C-0D4F-49A7-AE51-1650B2BD2249}" destId="{51C81234-8FF1-462A-8FC9-06A4C064EB71}" srcOrd="0" destOrd="0" presId="urn:microsoft.com/office/officeart/2005/8/layout/radial5"/>
    <dgm:cxn modelId="{429C56C0-CF94-446E-A046-54000B2F3491}" type="presOf" srcId="{DBE9EF6C-1CBE-4224-A966-08C84A817833}" destId="{0180F0E8-457A-409E-A5BF-0BA931DDA913}" srcOrd="0" destOrd="0" presId="urn:microsoft.com/office/officeart/2005/8/layout/radial5"/>
    <dgm:cxn modelId="{45934FC4-CBF7-44F1-BB3A-2EB2D52A7DC6}" type="presOf" srcId="{C14D52BA-4A70-43FA-B1F1-A29231351463}" destId="{F23FF622-C46C-420E-8B2A-425E6BF3792F}" srcOrd="1" destOrd="0" presId="urn:microsoft.com/office/officeart/2005/8/layout/radial5"/>
    <dgm:cxn modelId="{B56A2FFC-8768-47D0-A6AB-4B53C80C8FBD}" srcId="{DBE9EF6C-1CBE-4224-A966-08C84A817833}" destId="{A60398A6-96E7-439D-9DEA-E2806FAA6EA3}" srcOrd="3" destOrd="0" parTransId="{39A3E078-CDE2-4878-9DFA-D3F39EA83F3A}" sibTransId="{154B7854-A058-4CF2-BC19-3916B84A2238}"/>
    <dgm:cxn modelId="{C4486B9C-754C-4ADA-A4E8-FA47D1DF7A42}" type="presOf" srcId="{AD741B1B-713D-4AD5-BAA5-546FF1508E1A}" destId="{51BB5A1E-0AD5-4FE7-B724-82EA794FCBE3}" srcOrd="0" destOrd="0" presId="urn:microsoft.com/office/officeart/2005/8/layout/radial5"/>
    <dgm:cxn modelId="{A6B6B790-0D04-4889-99C8-D6C33074C1D5}" type="presOf" srcId="{94D11FC2-51F5-48C7-B637-4C2EB2137255}" destId="{75EC178D-3A9F-4F34-A06C-A5880B7A5610}" srcOrd="0" destOrd="0" presId="urn:microsoft.com/office/officeart/2005/8/layout/radial5"/>
    <dgm:cxn modelId="{B8BBC6D5-3160-4085-AEC4-1FA80C9EF5F4}" srcId="{DBE9EF6C-1CBE-4224-A966-08C84A817833}" destId="{AD741B1B-713D-4AD5-BAA5-546FF1508E1A}" srcOrd="2" destOrd="0" parTransId="{2BFB821F-D6D3-4B78-A79A-B9C40F48101E}" sibTransId="{DECD6D91-C24C-4C1B-9BE2-8812A7248855}"/>
    <dgm:cxn modelId="{61DD960F-8E8F-45EC-A6A1-88297E9CAE8F}" type="presParOf" srcId="{51C81234-8FF1-462A-8FC9-06A4C064EB71}" destId="{0180F0E8-457A-409E-A5BF-0BA931DDA913}" srcOrd="0" destOrd="0" presId="urn:microsoft.com/office/officeart/2005/8/layout/radial5"/>
    <dgm:cxn modelId="{2F541950-AFA7-45E4-A7D8-E200E98C342E}" type="presParOf" srcId="{51C81234-8FF1-462A-8FC9-06A4C064EB71}" destId="{0A0499A3-4563-4B85-ABA8-F35B5DAE1ADB}" srcOrd="1" destOrd="0" presId="urn:microsoft.com/office/officeart/2005/8/layout/radial5"/>
    <dgm:cxn modelId="{631BD840-822F-4DAC-B695-2715387F9FA5}" type="presParOf" srcId="{0A0499A3-4563-4B85-ABA8-F35B5DAE1ADB}" destId="{F23FF622-C46C-420E-8B2A-425E6BF3792F}" srcOrd="0" destOrd="0" presId="urn:microsoft.com/office/officeart/2005/8/layout/radial5"/>
    <dgm:cxn modelId="{4019302D-19D3-4BB1-B908-0DB7A41CFAD7}" type="presParOf" srcId="{51C81234-8FF1-462A-8FC9-06A4C064EB71}" destId="{1352D43E-7104-47F5-94EC-7960C04B6FDC}" srcOrd="2" destOrd="0" presId="urn:microsoft.com/office/officeart/2005/8/layout/radial5"/>
    <dgm:cxn modelId="{E189195E-9D14-4B79-86A2-6F505EFF88A0}" type="presParOf" srcId="{51C81234-8FF1-462A-8FC9-06A4C064EB71}" destId="{75EC178D-3A9F-4F34-A06C-A5880B7A5610}" srcOrd="3" destOrd="0" presId="urn:microsoft.com/office/officeart/2005/8/layout/radial5"/>
    <dgm:cxn modelId="{5BDF545F-3B8F-4010-B7AE-714F8C30F580}" type="presParOf" srcId="{75EC178D-3A9F-4F34-A06C-A5880B7A5610}" destId="{6FD59F51-EBBB-4494-A798-40559C814D62}" srcOrd="0" destOrd="0" presId="urn:microsoft.com/office/officeart/2005/8/layout/radial5"/>
    <dgm:cxn modelId="{E1AA0F3B-D142-4780-BDEE-06BBC25BA286}" type="presParOf" srcId="{51C81234-8FF1-462A-8FC9-06A4C064EB71}" destId="{BC368742-8E2C-4A00-9319-759FED979403}" srcOrd="4" destOrd="0" presId="urn:microsoft.com/office/officeart/2005/8/layout/radial5"/>
    <dgm:cxn modelId="{972EBBE5-ACD0-42E1-B8BD-45BD6BA3F221}" type="presParOf" srcId="{51C81234-8FF1-462A-8FC9-06A4C064EB71}" destId="{5CB419B5-7528-4A50-A8AD-6C856E89C67C}" srcOrd="5" destOrd="0" presId="urn:microsoft.com/office/officeart/2005/8/layout/radial5"/>
    <dgm:cxn modelId="{9DE992BC-A48D-424B-952F-DB5683331170}" type="presParOf" srcId="{5CB419B5-7528-4A50-A8AD-6C856E89C67C}" destId="{7320C796-CD00-4F9C-BDA6-463FCE0F4FB2}" srcOrd="0" destOrd="0" presId="urn:microsoft.com/office/officeart/2005/8/layout/radial5"/>
    <dgm:cxn modelId="{D45ADBCA-911E-4857-857A-24D071AFF88D}" type="presParOf" srcId="{51C81234-8FF1-462A-8FC9-06A4C064EB71}" destId="{51BB5A1E-0AD5-4FE7-B724-82EA794FCBE3}" srcOrd="6" destOrd="0" presId="urn:microsoft.com/office/officeart/2005/8/layout/radial5"/>
    <dgm:cxn modelId="{63DD775A-40A6-4443-91B7-ED9126246339}" type="presParOf" srcId="{51C81234-8FF1-462A-8FC9-06A4C064EB71}" destId="{093D4A58-78B4-4EFE-9DE6-01CFAF5F28C0}" srcOrd="7" destOrd="0" presId="urn:microsoft.com/office/officeart/2005/8/layout/radial5"/>
    <dgm:cxn modelId="{95C030E1-B3C9-40C7-8AA8-5212B0E95E99}" type="presParOf" srcId="{093D4A58-78B4-4EFE-9DE6-01CFAF5F28C0}" destId="{BC24DF24-3826-41A8-AFBC-B3DF71A51DC5}" srcOrd="0" destOrd="0" presId="urn:microsoft.com/office/officeart/2005/8/layout/radial5"/>
    <dgm:cxn modelId="{C80E5B70-D255-4E57-9EA0-4F5F16FE087B}" type="presParOf" srcId="{51C81234-8FF1-462A-8FC9-06A4C064EB71}" destId="{8DE9552A-E8C9-4FDD-93E5-6FFA1F19F2C4}"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532078-B674-4E4A-AF5F-D8223280141A}" type="doc">
      <dgm:prSet loTypeId="urn:microsoft.com/office/officeart/2005/8/layout/radial3" loCatId="cycle" qsTypeId="urn:microsoft.com/office/officeart/2005/8/quickstyle/simple1" qsCatId="simple" csTypeId="urn:microsoft.com/office/officeart/2005/8/colors/colorful1#4" csCatId="colorful" phldr="1"/>
      <dgm:spPr/>
      <dgm:t>
        <a:bodyPr/>
        <a:lstStyle/>
        <a:p>
          <a:endParaRPr lang="en-US"/>
        </a:p>
      </dgm:t>
    </dgm:pt>
    <dgm:pt modelId="{8B494EF9-17DC-43B2-A5CA-3BD3A333CE98}">
      <dgm:prSet phldrT="[Text]" custT="1"/>
      <dgm:spPr/>
      <dgm:t>
        <a:bodyPr/>
        <a:lstStyle/>
        <a:p>
          <a:r>
            <a:rPr lang="en-US" sz="1400" b="1" dirty="0"/>
            <a:t>Gas Exchange</a:t>
          </a:r>
        </a:p>
        <a:p>
          <a:r>
            <a:rPr lang="en-US" sz="1400" b="1" dirty="0"/>
            <a:t>The process by which O</a:t>
          </a:r>
          <a:r>
            <a:rPr lang="en-US" sz="1400" b="1" baseline="-25000" dirty="0"/>
            <a:t>2</a:t>
          </a:r>
          <a:r>
            <a:rPr lang="en-US" sz="1400" b="1" dirty="0"/>
            <a:t> is transported to cells and carbon dioxide is transported from cells.</a:t>
          </a:r>
        </a:p>
      </dgm:t>
    </dgm:pt>
    <dgm:pt modelId="{E9C7D6AA-4C54-44B7-A21B-F2636CDA8393}" type="parTrans" cxnId="{B22F207B-D3A9-4216-91DA-49760555900A}">
      <dgm:prSet/>
      <dgm:spPr/>
      <dgm:t>
        <a:bodyPr/>
        <a:lstStyle/>
        <a:p>
          <a:endParaRPr lang="en-US"/>
        </a:p>
      </dgm:t>
    </dgm:pt>
    <dgm:pt modelId="{1E66F07C-3D37-4C73-BF38-F47DD7912E76}" type="sibTrans" cxnId="{B22F207B-D3A9-4216-91DA-49760555900A}">
      <dgm:prSet/>
      <dgm:spPr/>
      <dgm:t>
        <a:bodyPr/>
        <a:lstStyle/>
        <a:p>
          <a:endParaRPr lang="en-US"/>
        </a:p>
      </dgm:t>
    </dgm:pt>
    <dgm:pt modelId="{16AD12EB-0396-4722-9928-0327FFA05852}">
      <dgm:prSet phldrT="[Text]" custT="1"/>
      <dgm:spPr/>
      <dgm:t>
        <a:bodyPr/>
        <a:lstStyle/>
        <a:p>
          <a:r>
            <a:rPr lang="en-US" sz="1600" b="1" dirty="0"/>
            <a:t>Theory</a:t>
          </a:r>
        </a:p>
        <a:p>
          <a:r>
            <a:rPr lang="en-US" sz="1600" b="1" dirty="0"/>
            <a:t>Or Categories</a:t>
          </a:r>
        </a:p>
      </dgm:t>
    </dgm:pt>
    <dgm:pt modelId="{4AEC4F88-13DF-4F06-8A6B-80EA3292C230}" type="parTrans" cxnId="{0ED3C33E-3E13-48A8-9071-736A878B88E0}">
      <dgm:prSet/>
      <dgm:spPr/>
      <dgm:t>
        <a:bodyPr/>
        <a:lstStyle/>
        <a:p>
          <a:endParaRPr lang="en-US"/>
        </a:p>
      </dgm:t>
    </dgm:pt>
    <dgm:pt modelId="{2786A9D5-E635-45CA-8E27-F0DE78D0967F}" type="sibTrans" cxnId="{0ED3C33E-3E13-48A8-9071-736A878B88E0}">
      <dgm:prSet/>
      <dgm:spPr/>
      <dgm:t>
        <a:bodyPr/>
        <a:lstStyle/>
        <a:p>
          <a:endParaRPr lang="en-US"/>
        </a:p>
      </dgm:t>
    </dgm:pt>
    <dgm:pt modelId="{C0ED9DCA-E9C3-4BE2-8326-43CF0BECC26D}">
      <dgm:prSet phldrT="[Text]" custT="1"/>
      <dgm:spPr/>
      <dgm:t>
        <a:bodyPr/>
        <a:lstStyle/>
        <a:p>
          <a:r>
            <a:rPr lang="en-US" sz="1600" b="1"/>
            <a:t>Nursing Practice</a:t>
          </a:r>
          <a:endParaRPr lang="en-US" sz="1600" b="1" dirty="0"/>
        </a:p>
      </dgm:t>
    </dgm:pt>
    <dgm:pt modelId="{82CB2D47-553B-48F5-AEDB-D176B509C033}" type="parTrans" cxnId="{761CD857-308D-4303-9CBC-D86555CF3BD2}">
      <dgm:prSet/>
      <dgm:spPr/>
      <dgm:t>
        <a:bodyPr/>
        <a:lstStyle/>
        <a:p>
          <a:endParaRPr lang="en-US"/>
        </a:p>
      </dgm:t>
    </dgm:pt>
    <dgm:pt modelId="{3F97BF1D-14C5-4CF2-B473-1F0B44733A91}" type="sibTrans" cxnId="{761CD857-308D-4303-9CBC-D86555CF3BD2}">
      <dgm:prSet/>
      <dgm:spPr/>
      <dgm:t>
        <a:bodyPr/>
        <a:lstStyle/>
        <a:p>
          <a:endParaRPr lang="en-US"/>
        </a:p>
      </dgm:t>
    </dgm:pt>
    <dgm:pt modelId="{B4A96A26-5B87-474C-A24C-15478EFE18D3}">
      <dgm:prSet phldrT="[Text]" custT="1"/>
      <dgm:spPr/>
      <dgm:t>
        <a:bodyPr/>
        <a:lstStyle/>
        <a:p>
          <a:r>
            <a:rPr lang="en-US" sz="1600" b="1"/>
            <a:t>Exemplars</a:t>
          </a:r>
          <a:endParaRPr lang="en-US" sz="1600" b="1" dirty="0"/>
        </a:p>
      </dgm:t>
    </dgm:pt>
    <dgm:pt modelId="{E1BCD4D5-027D-40C7-AFDA-798E50920C95}" type="parTrans" cxnId="{90D579CB-509C-4C48-90EF-00AFFC7A33F1}">
      <dgm:prSet/>
      <dgm:spPr/>
      <dgm:t>
        <a:bodyPr/>
        <a:lstStyle/>
        <a:p>
          <a:endParaRPr lang="en-US"/>
        </a:p>
      </dgm:t>
    </dgm:pt>
    <dgm:pt modelId="{C01F6A82-EB08-408F-B18F-E228E39AE5AA}" type="sibTrans" cxnId="{90D579CB-509C-4C48-90EF-00AFFC7A33F1}">
      <dgm:prSet/>
      <dgm:spPr/>
      <dgm:t>
        <a:bodyPr/>
        <a:lstStyle/>
        <a:p>
          <a:endParaRPr lang="en-US"/>
        </a:p>
      </dgm:t>
    </dgm:pt>
    <dgm:pt modelId="{E7319E3E-B302-47FB-9D05-1325145113F5}">
      <dgm:prSet phldrT="[Text]"/>
      <dgm:spPr/>
      <dgm:t>
        <a:bodyPr/>
        <a:lstStyle/>
        <a:p>
          <a:endParaRPr lang="en-US" dirty="0"/>
        </a:p>
      </dgm:t>
    </dgm:pt>
    <dgm:pt modelId="{821360B7-87E4-465C-8F73-84072D2C9D4C}" type="parTrans" cxnId="{F47ECA2A-7674-47F4-B624-E085AA1D05A6}">
      <dgm:prSet/>
      <dgm:spPr/>
      <dgm:t>
        <a:bodyPr/>
        <a:lstStyle/>
        <a:p>
          <a:endParaRPr lang="en-US"/>
        </a:p>
      </dgm:t>
    </dgm:pt>
    <dgm:pt modelId="{75482ECD-CF4E-470B-A63F-5918A44EFC72}" type="sibTrans" cxnId="{F47ECA2A-7674-47F4-B624-E085AA1D05A6}">
      <dgm:prSet/>
      <dgm:spPr/>
      <dgm:t>
        <a:bodyPr/>
        <a:lstStyle/>
        <a:p>
          <a:endParaRPr lang="en-US"/>
        </a:p>
      </dgm:t>
    </dgm:pt>
    <dgm:pt modelId="{1FF0EC2B-C76B-4C02-9DEA-B02DC6B4924B}">
      <dgm:prSet custT="1"/>
      <dgm:spPr/>
      <dgm:t>
        <a:bodyPr/>
        <a:lstStyle/>
        <a:p>
          <a:r>
            <a:rPr lang="en-US" sz="1600" b="1"/>
            <a:t>Skills</a:t>
          </a:r>
          <a:endParaRPr lang="en-US" sz="1600" b="1" dirty="0"/>
        </a:p>
      </dgm:t>
    </dgm:pt>
    <dgm:pt modelId="{3AD7C747-43A6-4271-AB1F-6832B9C3EFB3}" type="parTrans" cxnId="{6B5B5166-992A-4B43-A08B-7206F6243192}">
      <dgm:prSet/>
      <dgm:spPr/>
      <dgm:t>
        <a:bodyPr/>
        <a:lstStyle/>
        <a:p>
          <a:endParaRPr lang="en-US"/>
        </a:p>
      </dgm:t>
    </dgm:pt>
    <dgm:pt modelId="{47188C91-28F4-4FDE-A795-28E8B61DD170}" type="sibTrans" cxnId="{6B5B5166-992A-4B43-A08B-7206F6243192}">
      <dgm:prSet/>
      <dgm:spPr/>
      <dgm:t>
        <a:bodyPr/>
        <a:lstStyle/>
        <a:p>
          <a:endParaRPr lang="en-US"/>
        </a:p>
      </dgm:t>
    </dgm:pt>
    <dgm:pt modelId="{43946F52-5E12-46DD-B427-FEF106B52251}">
      <dgm:prSet custT="1"/>
      <dgm:spPr/>
      <dgm:t>
        <a:bodyPr/>
        <a:lstStyle/>
        <a:p>
          <a:r>
            <a:rPr lang="en-US" sz="1600" b="1" dirty="0"/>
            <a:t>Inter-related concepts</a:t>
          </a:r>
        </a:p>
      </dgm:t>
    </dgm:pt>
    <dgm:pt modelId="{0FF68631-CAC8-4F1B-85A0-4525AA94E280}" type="parTrans" cxnId="{489C32BA-AB1F-4BC9-94CA-3172D918D588}">
      <dgm:prSet/>
      <dgm:spPr/>
      <dgm:t>
        <a:bodyPr/>
        <a:lstStyle/>
        <a:p>
          <a:endParaRPr lang="en-US"/>
        </a:p>
      </dgm:t>
    </dgm:pt>
    <dgm:pt modelId="{92F245FB-C533-418C-ACE8-FC4DD0FEF004}" type="sibTrans" cxnId="{489C32BA-AB1F-4BC9-94CA-3172D918D588}">
      <dgm:prSet/>
      <dgm:spPr/>
      <dgm:t>
        <a:bodyPr/>
        <a:lstStyle/>
        <a:p>
          <a:endParaRPr lang="en-US"/>
        </a:p>
      </dgm:t>
    </dgm:pt>
    <dgm:pt modelId="{B69F8FFE-59BA-4DCF-B1AE-67C67A3BB858}" type="pres">
      <dgm:prSet presAssocID="{61532078-B674-4E4A-AF5F-D8223280141A}" presName="composite" presStyleCnt="0">
        <dgm:presLayoutVars>
          <dgm:chMax val="1"/>
          <dgm:dir/>
          <dgm:resizeHandles val="exact"/>
        </dgm:presLayoutVars>
      </dgm:prSet>
      <dgm:spPr/>
      <dgm:t>
        <a:bodyPr/>
        <a:lstStyle/>
        <a:p>
          <a:endParaRPr lang="en-US"/>
        </a:p>
      </dgm:t>
    </dgm:pt>
    <dgm:pt modelId="{E0D45423-11B0-4D96-94C5-25C018C7D994}" type="pres">
      <dgm:prSet presAssocID="{61532078-B674-4E4A-AF5F-D8223280141A}" presName="radial" presStyleCnt="0">
        <dgm:presLayoutVars>
          <dgm:animLvl val="ctr"/>
        </dgm:presLayoutVars>
      </dgm:prSet>
      <dgm:spPr/>
    </dgm:pt>
    <dgm:pt modelId="{0D1EDD36-0294-4D33-9E12-7322AFD0849D}" type="pres">
      <dgm:prSet presAssocID="{8B494EF9-17DC-43B2-A5CA-3BD3A333CE98}" presName="centerShape" presStyleLbl="vennNode1" presStyleIdx="0" presStyleCnt="6"/>
      <dgm:spPr/>
      <dgm:t>
        <a:bodyPr/>
        <a:lstStyle/>
        <a:p>
          <a:endParaRPr lang="en-US"/>
        </a:p>
      </dgm:t>
    </dgm:pt>
    <dgm:pt modelId="{232EE06F-F9AA-459F-9B99-0197BD7A0D9F}" type="pres">
      <dgm:prSet presAssocID="{16AD12EB-0396-4722-9928-0327FFA05852}" presName="node" presStyleLbl="vennNode1" presStyleIdx="1" presStyleCnt="6" custScaleX="128354">
        <dgm:presLayoutVars>
          <dgm:bulletEnabled val="1"/>
        </dgm:presLayoutVars>
      </dgm:prSet>
      <dgm:spPr/>
      <dgm:t>
        <a:bodyPr/>
        <a:lstStyle/>
        <a:p>
          <a:endParaRPr lang="en-US"/>
        </a:p>
      </dgm:t>
    </dgm:pt>
    <dgm:pt modelId="{DD4C5E44-B8FE-4EFF-ABB4-79868E8FFFE4}" type="pres">
      <dgm:prSet presAssocID="{C0ED9DCA-E9C3-4BE2-8326-43CF0BECC26D}" presName="node" presStyleLbl="vennNode1" presStyleIdx="2" presStyleCnt="6">
        <dgm:presLayoutVars>
          <dgm:bulletEnabled val="1"/>
        </dgm:presLayoutVars>
      </dgm:prSet>
      <dgm:spPr/>
      <dgm:t>
        <a:bodyPr/>
        <a:lstStyle/>
        <a:p>
          <a:endParaRPr lang="en-US"/>
        </a:p>
      </dgm:t>
    </dgm:pt>
    <dgm:pt modelId="{5E3DA10D-CF8E-41AB-AE2F-674D0751E8EC}" type="pres">
      <dgm:prSet presAssocID="{B4A96A26-5B87-474C-A24C-15478EFE18D3}" presName="node" presStyleLbl="vennNode1" presStyleIdx="3" presStyleCnt="6" custScaleX="128336">
        <dgm:presLayoutVars>
          <dgm:bulletEnabled val="1"/>
        </dgm:presLayoutVars>
      </dgm:prSet>
      <dgm:spPr/>
      <dgm:t>
        <a:bodyPr/>
        <a:lstStyle/>
        <a:p>
          <a:endParaRPr lang="en-US"/>
        </a:p>
      </dgm:t>
    </dgm:pt>
    <dgm:pt modelId="{F88595EF-B2C9-4651-8B96-F0D67697380E}" type="pres">
      <dgm:prSet presAssocID="{1FF0EC2B-C76B-4C02-9DEA-B02DC6B4924B}" presName="node" presStyleLbl="vennNode1" presStyleIdx="4" presStyleCnt="6">
        <dgm:presLayoutVars>
          <dgm:bulletEnabled val="1"/>
        </dgm:presLayoutVars>
      </dgm:prSet>
      <dgm:spPr/>
      <dgm:t>
        <a:bodyPr/>
        <a:lstStyle/>
        <a:p>
          <a:endParaRPr lang="en-US"/>
        </a:p>
      </dgm:t>
    </dgm:pt>
    <dgm:pt modelId="{3712A252-68EA-4979-9960-A55720E29751}" type="pres">
      <dgm:prSet presAssocID="{43946F52-5E12-46DD-B427-FEF106B52251}" presName="node" presStyleLbl="vennNode1" presStyleIdx="5" presStyleCnt="6">
        <dgm:presLayoutVars>
          <dgm:bulletEnabled val="1"/>
        </dgm:presLayoutVars>
      </dgm:prSet>
      <dgm:spPr/>
      <dgm:t>
        <a:bodyPr/>
        <a:lstStyle/>
        <a:p>
          <a:endParaRPr lang="en-US"/>
        </a:p>
      </dgm:t>
    </dgm:pt>
  </dgm:ptLst>
  <dgm:cxnLst>
    <dgm:cxn modelId="{560C674B-7261-45BC-9BE5-B3C71CD2E1D8}" type="presOf" srcId="{43946F52-5E12-46DD-B427-FEF106B52251}" destId="{3712A252-68EA-4979-9960-A55720E29751}" srcOrd="0" destOrd="0" presId="urn:microsoft.com/office/officeart/2005/8/layout/radial3"/>
    <dgm:cxn modelId="{90D579CB-509C-4C48-90EF-00AFFC7A33F1}" srcId="{8B494EF9-17DC-43B2-A5CA-3BD3A333CE98}" destId="{B4A96A26-5B87-474C-A24C-15478EFE18D3}" srcOrd="2" destOrd="0" parTransId="{E1BCD4D5-027D-40C7-AFDA-798E50920C95}" sibTransId="{C01F6A82-EB08-408F-B18F-E228E39AE5AA}"/>
    <dgm:cxn modelId="{489C32BA-AB1F-4BC9-94CA-3172D918D588}" srcId="{8B494EF9-17DC-43B2-A5CA-3BD3A333CE98}" destId="{43946F52-5E12-46DD-B427-FEF106B52251}" srcOrd="4" destOrd="0" parTransId="{0FF68631-CAC8-4F1B-85A0-4525AA94E280}" sibTransId="{92F245FB-C533-418C-ACE8-FC4DD0FEF004}"/>
    <dgm:cxn modelId="{6B5B5166-992A-4B43-A08B-7206F6243192}" srcId="{8B494EF9-17DC-43B2-A5CA-3BD3A333CE98}" destId="{1FF0EC2B-C76B-4C02-9DEA-B02DC6B4924B}" srcOrd="3" destOrd="0" parTransId="{3AD7C747-43A6-4271-AB1F-6832B9C3EFB3}" sibTransId="{47188C91-28F4-4FDE-A795-28E8B61DD170}"/>
    <dgm:cxn modelId="{924E805A-A248-4A67-B4AE-EE000F259C6E}" type="presOf" srcId="{16AD12EB-0396-4722-9928-0327FFA05852}" destId="{232EE06F-F9AA-459F-9B99-0197BD7A0D9F}" srcOrd="0" destOrd="0" presId="urn:microsoft.com/office/officeart/2005/8/layout/radial3"/>
    <dgm:cxn modelId="{A9133742-1E6E-45D9-A442-A0BBFEC85407}" type="presOf" srcId="{C0ED9DCA-E9C3-4BE2-8326-43CF0BECC26D}" destId="{DD4C5E44-B8FE-4EFF-ABB4-79868E8FFFE4}" srcOrd="0" destOrd="0" presId="urn:microsoft.com/office/officeart/2005/8/layout/radial3"/>
    <dgm:cxn modelId="{176C07D1-5492-4BC9-B120-7A52AECF3606}" type="presOf" srcId="{61532078-B674-4E4A-AF5F-D8223280141A}" destId="{B69F8FFE-59BA-4DCF-B1AE-67C67A3BB858}" srcOrd="0" destOrd="0" presId="urn:microsoft.com/office/officeart/2005/8/layout/radial3"/>
    <dgm:cxn modelId="{9D47F712-3B9C-41EB-AD8B-2E3E014FB24A}" type="presOf" srcId="{8B494EF9-17DC-43B2-A5CA-3BD3A333CE98}" destId="{0D1EDD36-0294-4D33-9E12-7322AFD0849D}" srcOrd="0" destOrd="0" presId="urn:microsoft.com/office/officeart/2005/8/layout/radial3"/>
    <dgm:cxn modelId="{0ED3C33E-3E13-48A8-9071-736A878B88E0}" srcId="{8B494EF9-17DC-43B2-A5CA-3BD3A333CE98}" destId="{16AD12EB-0396-4722-9928-0327FFA05852}" srcOrd="0" destOrd="0" parTransId="{4AEC4F88-13DF-4F06-8A6B-80EA3292C230}" sibTransId="{2786A9D5-E635-45CA-8E27-F0DE78D0967F}"/>
    <dgm:cxn modelId="{B22F207B-D3A9-4216-91DA-49760555900A}" srcId="{61532078-B674-4E4A-AF5F-D8223280141A}" destId="{8B494EF9-17DC-43B2-A5CA-3BD3A333CE98}" srcOrd="0" destOrd="0" parTransId="{E9C7D6AA-4C54-44B7-A21B-F2636CDA8393}" sibTransId="{1E66F07C-3D37-4C73-BF38-F47DD7912E76}"/>
    <dgm:cxn modelId="{761CD857-308D-4303-9CBC-D86555CF3BD2}" srcId="{8B494EF9-17DC-43B2-A5CA-3BD3A333CE98}" destId="{C0ED9DCA-E9C3-4BE2-8326-43CF0BECC26D}" srcOrd="1" destOrd="0" parTransId="{82CB2D47-553B-48F5-AEDB-D176B509C033}" sibTransId="{3F97BF1D-14C5-4CF2-B473-1F0B44733A91}"/>
    <dgm:cxn modelId="{129B2463-D3FA-47C8-9671-81152F5905CC}" type="presOf" srcId="{1FF0EC2B-C76B-4C02-9DEA-B02DC6B4924B}" destId="{F88595EF-B2C9-4651-8B96-F0D67697380E}" srcOrd="0" destOrd="0" presId="urn:microsoft.com/office/officeart/2005/8/layout/radial3"/>
    <dgm:cxn modelId="{16A2964C-4894-47BB-BB6C-642EAEF50770}" type="presOf" srcId="{B4A96A26-5B87-474C-A24C-15478EFE18D3}" destId="{5E3DA10D-CF8E-41AB-AE2F-674D0751E8EC}" srcOrd="0" destOrd="0" presId="urn:microsoft.com/office/officeart/2005/8/layout/radial3"/>
    <dgm:cxn modelId="{F47ECA2A-7674-47F4-B624-E085AA1D05A6}" srcId="{61532078-B674-4E4A-AF5F-D8223280141A}" destId="{E7319E3E-B302-47FB-9D05-1325145113F5}" srcOrd="1" destOrd="0" parTransId="{821360B7-87E4-465C-8F73-84072D2C9D4C}" sibTransId="{75482ECD-CF4E-470B-A63F-5918A44EFC72}"/>
    <dgm:cxn modelId="{3AD3542E-C76B-431C-82A6-0BA2C66E8D19}" type="presParOf" srcId="{B69F8FFE-59BA-4DCF-B1AE-67C67A3BB858}" destId="{E0D45423-11B0-4D96-94C5-25C018C7D994}" srcOrd="0" destOrd="0" presId="urn:microsoft.com/office/officeart/2005/8/layout/radial3"/>
    <dgm:cxn modelId="{1E1F1466-FE86-4949-81F5-8555E1296317}" type="presParOf" srcId="{E0D45423-11B0-4D96-94C5-25C018C7D994}" destId="{0D1EDD36-0294-4D33-9E12-7322AFD0849D}" srcOrd="0" destOrd="0" presId="urn:microsoft.com/office/officeart/2005/8/layout/radial3"/>
    <dgm:cxn modelId="{36920D3F-4C95-43CF-8BFC-8290FE5222FF}" type="presParOf" srcId="{E0D45423-11B0-4D96-94C5-25C018C7D994}" destId="{232EE06F-F9AA-459F-9B99-0197BD7A0D9F}" srcOrd="1" destOrd="0" presId="urn:microsoft.com/office/officeart/2005/8/layout/radial3"/>
    <dgm:cxn modelId="{0ED41026-8381-4B5F-80E0-4380C2CDD418}" type="presParOf" srcId="{E0D45423-11B0-4D96-94C5-25C018C7D994}" destId="{DD4C5E44-B8FE-4EFF-ABB4-79868E8FFFE4}" srcOrd="2" destOrd="0" presId="urn:microsoft.com/office/officeart/2005/8/layout/radial3"/>
    <dgm:cxn modelId="{F41A32DD-B970-4810-B98F-61488B45CE52}" type="presParOf" srcId="{E0D45423-11B0-4D96-94C5-25C018C7D994}" destId="{5E3DA10D-CF8E-41AB-AE2F-674D0751E8EC}" srcOrd="3" destOrd="0" presId="urn:microsoft.com/office/officeart/2005/8/layout/radial3"/>
    <dgm:cxn modelId="{4E713A57-2BF2-4690-A01E-EDE77C21ADAA}" type="presParOf" srcId="{E0D45423-11B0-4D96-94C5-25C018C7D994}" destId="{F88595EF-B2C9-4651-8B96-F0D67697380E}" srcOrd="4" destOrd="0" presId="urn:microsoft.com/office/officeart/2005/8/layout/radial3"/>
    <dgm:cxn modelId="{F88308CC-2657-4778-BD0D-EF6A34F2E423}" type="presParOf" srcId="{E0D45423-11B0-4D96-94C5-25C018C7D994}" destId="{3712A252-68EA-4979-9960-A55720E29751}"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5C321F-A413-44C6-8148-DE38974A8D77}" type="doc">
      <dgm:prSet loTypeId="urn:microsoft.com/office/officeart/2005/8/layout/radial5" loCatId="cycle" qsTypeId="urn:microsoft.com/office/officeart/2005/8/quickstyle/simple1" qsCatId="simple" csTypeId="urn:microsoft.com/office/officeart/2005/8/colors/colorful1#5" csCatId="colorful" phldr="1"/>
      <dgm:spPr/>
      <dgm:t>
        <a:bodyPr/>
        <a:lstStyle/>
        <a:p>
          <a:endParaRPr lang="en-US"/>
        </a:p>
      </dgm:t>
    </dgm:pt>
    <dgm:pt modelId="{9E7B6691-4548-4971-A1A2-3FF2E33A5DFC}">
      <dgm:prSet phldrT="[Text]"/>
      <dgm:spPr>
        <a:solidFill>
          <a:srgbClr val="0070C0"/>
        </a:solidFill>
      </dgm:spPr>
      <dgm:t>
        <a:bodyPr/>
        <a:lstStyle/>
        <a:p>
          <a:r>
            <a:rPr lang="en-US" b="1" dirty="0"/>
            <a:t>Gas Exchange</a:t>
          </a:r>
        </a:p>
      </dgm:t>
    </dgm:pt>
    <dgm:pt modelId="{F0505566-4A16-4051-87EA-95E3E67E4859}" type="parTrans" cxnId="{A9CB621D-277C-4DE8-8700-DE5117916BD4}">
      <dgm:prSet/>
      <dgm:spPr/>
      <dgm:t>
        <a:bodyPr/>
        <a:lstStyle/>
        <a:p>
          <a:endParaRPr lang="en-US"/>
        </a:p>
      </dgm:t>
    </dgm:pt>
    <dgm:pt modelId="{41BDF315-59F3-4A84-9C66-F45BFE15E0ED}" type="sibTrans" cxnId="{A9CB621D-277C-4DE8-8700-DE5117916BD4}">
      <dgm:prSet/>
      <dgm:spPr/>
      <dgm:t>
        <a:bodyPr/>
        <a:lstStyle/>
        <a:p>
          <a:endParaRPr lang="en-US"/>
        </a:p>
      </dgm:t>
    </dgm:pt>
    <dgm:pt modelId="{D7F1AD61-E364-4CFC-9834-87AB48AE71B2}">
      <dgm:prSet phldrT="[Text]"/>
      <dgm:spPr/>
      <dgm:t>
        <a:bodyPr/>
        <a:lstStyle/>
        <a:p>
          <a:r>
            <a:rPr lang="en-US" b="1" dirty="0"/>
            <a:t>Perfusion</a:t>
          </a:r>
        </a:p>
      </dgm:t>
    </dgm:pt>
    <dgm:pt modelId="{1FCFFE3E-A9E6-414A-9030-D75422BDA6FD}" type="parTrans" cxnId="{62BA9FD4-64B5-4F66-9EDC-0AD2114E8C0E}">
      <dgm:prSet/>
      <dgm:spPr/>
      <dgm:t>
        <a:bodyPr/>
        <a:lstStyle/>
        <a:p>
          <a:endParaRPr lang="en-US"/>
        </a:p>
      </dgm:t>
    </dgm:pt>
    <dgm:pt modelId="{667DFFF7-E882-43C2-91CC-60F07041535F}" type="sibTrans" cxnId="{62BA9FD4-64B5-4F66-9EDC-0AD2114E8C0E}">
      <dgm:prSet/>
      <dgm:spPr/>
      <dgm:t>
        <a:bodyPr/>
        <a:lstStyle/>
        <a:p>
          <a:endParaRPr lang="en-US"/>
        </a:p>
      </dgm:t>
    </dgm:pt>
    <dgm:pt modelId="{8395149A-9A12-4147-965E-21F4B49D8831}">
      <dgm:prSet phldrT="[Text]"/>
      <dgm:spPr/>
      <dgm:t>
        <a:bodyPr/>
        <a:lstStyle/>
        <a:p>
          <a:r>
            <a:rPr lang="en-US" dirty="0"/>
            <a:t>?</a:t>
          </a:r>
        </a:p>
      </dgm:t>
    </dgm:pt>
    <dgm:pt modelId="{C1162A1D-F17F-43DB-AC8C-1A36B0A61A52}" type="parTrans" cxnId="{DCF1A9EE-514A-448C-9374-2E36FE634803}">
      <dgm:prSet/>
      <dgm:spPr/>
      <dgm:t>
        <a:bodyPr/>
        <a:lstStyle/>
        <a:p>
          <a:endParaRPr lang="en-US"/>
        </a:p>
      </dgm:t>
    </dgm:pt>
    <dgm:pt modelId="{B5157B1E-8F33-4658-B466-9CBDF2CA93B5}" type="sibTrans" cxnId="{DCF1A9EE-514A-448C-9374-2E36FE634803}">
      <dgm:prSet/>
      <dgm:spPr/>
      <dgm:t>
        <a:bodyPr/>
        <a:lstStyle/>
        <a:p>
          <a:endParaRPr lang="en-US"/>
        </a:p>
      </dgm:t>
    </dgm:pt>
    <dgm:pt modelId="{05AD5098-661D-4377-BA94-34E0715EC92E}">
      <dgm:prSet phldrT="[Text]"/>
      <dgm:spPr/>
      <dgm:t>
        <a:bodyPr/>
        <a:lstStyle/>
        <a:p>
          <a:r>
            <a:rPr lang="en-US" dirty="0"/>
            <a:t>?</a:t>
          </a:r>
        </a:p>
      </dgm:t>
    </dgm:pt>
    <dgm:pt modelId="{B28FC72F-32B0-45AB-B5AA-BE467D0785DF}" type="parTrans" cxnId="{B44AA801-266C-4B6E-9288-6F5CF9B762AC}">
      <dgm:prSet/>
      <dgm:spPr/>
      <dgm:t>
        <a:bodyPr/>
        <a:lstStyle/>
        <a:p>
          <a:endParaRPr lang="en-US"/>
        </a:p>
      </dgm:t>
    </dgm:pt>
    <dgm:pt modelId="{C9B15E43-4D2B-4655-A2E5-7467F63DB4A1}" type="sibTrans" cxnId="{B44AA801-266C-4B6E-9288-6F5CF9B762AC}">
      <dgm:prSet/>
      <dgm:spPr/>
      <dgm:t>
        <a:bodyPr/>
        <a:lstStyle/>
        <a:p>
          <a:endParaRPr lang="en-US"/>
        </a:p>
      </dgm:t>
    </dgm:pt>
    <dgm:pt modelId="{F17AF9DD-74ED-40EF-BF5B-AEAE9D0F560F}" type="pres">
      <dgm:prSet presAssocID="{345C321F-A413-44C6-8148-DE38974A8D77}" presName="Name0" presStyleCnt="0">
        <dgm:presLayoutVars>
          <dgm:chMax val="1"/>
          <dgm:dir/>
          <dgm:animLvl val="ctr"/>
          <dgm:resizeHandles val="exact"/>
        </dgm:presLayoutVars>
      </dgm:prSet>
      <dgm:spPr/>
      <dgm:t>
        <a:bodyPr/>
        <a:lstStyle/>
        <a:p>
          <a:endParaRPr lang="en-US"/>
        </a:p>
      </dgm:t>
    </dgm:pt>
    <dgm:pt modelId="{56C932EA-238C-4937-96FD-A67AE15B1CBE}" type="pres">
      <dgm:prSet presAssocID="{9E7B6691-4548-4971-A1A2-3FF2E33A5DFC}" presName="centerShape" presStyleLbl="node0" presStyleIdx="0" presStyleCnt="1"/>
      <dgm:spPr/>
      <dgm:t>
        <a:bodyPr/>
        <a:lstStyle/>
        <a:p>
          <a:endParaRPr lang="en-US"/>
        </a:p>
      </dgm:t>
    </dgm:pt>
    <dgm:pt modelId="{0FAE4A46-07AF-4846-AA48-9EB7BBD9800F}" type="pres">
      <dgm:prSet presAssocID="{1FCFFE3E-A9E6-414A-9030-D75422BDA6FD}" presName="parTrans" presStyleLbl="sibTrans2D1" presStyleIdx="0" presStyleCnt="3"/>
      <dgm:spPr/>
      <dgm:t>
        <a:bodyPr/>
        <a:lstStyle/>
        <a:p>
          <a:endParaRPr lang="en-US"/>
        </a:p>
      </dgm:t>
    </dgm:pt>
    <dgm:pt modelId="{692DBAD5-885A-4E32-B505-AA6DCB6F184E}" type="pres">
      <dgm:prSet presAssocID="{1FCFFE3E-A9E6-414A-9030-D75422BDA6FD}" presName="connectorText" presStyleLbl="sibTrans2D1" presStyleIdx="0" presStyleCnt="3"/>
      <dgm:spPr/>
      <dgm:t>
        <a:bodyPr/>
        <a:lstStyle/>
        <a:p>
          <a:endParaRPr lang="en-US"/>
        </a:p>
      </dgm:t>
    </dgm:pt>
    <dgm:pt modelId="{CC6509A0-8A58-4892-B2C8-BFBF78CEE910}" type="pres">
      <dgm:prSet presAssocID="{D7F1AD61-E364-4CFC-9834-87AB48AE71B2}" presName="node" presStyleLbl="node1" presStyleIdx="0" presStyleCnt="3">
        <dgm:presLayoutVars>
          <dgm:bulletEnabled val="1"/>
        </dgm:presLayoutVars>
      </dgm:prSet>
      <dgm:spPr/>
      <dgm:t>
        <a:bodyPr/>
        <a:lstStyle/>
        <a:p>
          <a:endParaRPr lang="en-US"/>
        </a:p>
      </dgm:t>
    </dgm:pt>
    <dgm:pt modelId="{F6416522-7E56-4E58-BFB0-650B7190C05D}" type="pres">
      <dgm:prSet presAssocID="{C1162A1D-F17F-43DB-AC8C-1A36B0A61A52}" presName="parTrans" presStyleLbl="sibTrans2D1" presStyleIdx="1" presStyleCnt="3"/>
      <dgm:spPr/>
      <dgm:t>
        <a:bodyPr/>
        <a:lstStyle/>
        <a:p>
          <a:endParaRPr lang="en-US"/>
        </a:p>
      </dgm:t>
    </dgm:pt>
    <dgm:pt modelId="{AE3DB62C-2E9E-4D84-80AC-FC548F27A78E}" type="pres">
      <dgm:prSet presAssocID="{C1162A1D-F17F-43DB-AC8C-1A36B0A61A52}" presName="connectorText" presStyleLbl="sibTrans2D1" presStyleIdx="1" presStyleCnt="3"/>
      <dgm:spPr/>
      <dgm:t>
        <a:bodyPr/>
        <a:lstStyle/>
        <a:p>
          <a:endParaRPr lang="en-US"/>
        </a:p>
      </dgm:t>
    </dgm:pt>
    <dgm:pt modelId="{7A7654BA-8C5F-4C89-8337-5F34C0A8120A}" type="pres">
      <dgm:prSet presAssocID="{8395149A-9A12-4147-965E-21F4B49D8831}" presName="node" presStyleLbl="node1" presStyleIdx="1" presStyleCnt="3">
        <dgm:presLayoutVars>
          <dgm:bulletEnabled val="1"/>
        </dgm:presLayoutVars>
      </dgm:prSet>
      <dgm:spPr/>
      <dgm:t>
        <a:bodyPr/>
        <a:lstStyle/>
        <a:p>
          <a:endParaRPr lang="en-US"/>
        </a:p>
      </dgm:t>
    </dgm:pt>
    <dgm:pt modelId="{FB1EDD26-DC76-4A6B-B795-5989F838A10B}" type="pres">
      <dgm:prSet presAssocID="{B28FC72F-32B0-45AB-B5AA-BE467D0785DF}" presName="parTrans" presStyleLbl="sibTrans2D1" presStyleIdx="2" presStyleCnt="3"/>
      <dgm:spPr/>
      <dgm:t>
        <a:bodyPr/>
        <a:lstStyle/>
        <a:p>
          <a:endParaRPr lang="en-US"/>
        </a:p>
      </dgm:t>
    </dgm:pt>
    <dgm:pt modelId="{021626CC-72FB-4B4D-AF8E-630237EF7BEB}" type="pres">
      <dgm:prSet presAssocID="{B28FC72F-32B0-45AB-B5AA-BE467D0785DF}" presName="connectorText" presStyleLbl="sibTrans2D1" presStyleIdx="2" presStyleCnt="3"/>
      <dgm:spPr/>
      <dgm:t>
        <a:bodyPr/>
        <a:lstStyle/>
        <a:p>
          <a:endParaRPr lang="en-US"/>
        </a:p>
      </dgm:t>
    </dgm:pt>
    <dgm:pt modelId="{3C2684F2-9A75-42DF-8D37-53EF4705A817}" type="pres">
      <dgm:prSet presAssocID="{05AD5098-661D-4377-BA94-34E0715EC92E}" presName="node" presStyleLbl="node1" presStyleIdx="2" presStyleCnt="3">
        <dgm:presLayoutVars>
          <dgm:bulletEnabled val="1"/>
        </dgm:presLayoutVars>
      </dgm:prSet>
      <dgm:spPr/>
      <dgm:t>
        <a:bodyPr/>
        <a:lstStyle/>
        <a:p>
          <a:endParaRPr lang="en-US"/>
        </a:p>
      </dgm:t>
    </dgm:pt>
  </dgm:ptLst>
  <dgm:cxnLst>
    <dgm:cxn modelId="{4259A5F5-6D7D-4FB7-B748-87723FAE8D31}" type="presOf" srcId="{05AD5098-661D-4377-BA94-34E0715EC92E}" destId="{3C2684F2-9A75-42DF-8D37-53EF4705A817}" srcOrd="0" destOrd="0" presId="urn:microsoft.com/office/officeart/2005/8/layout/radial5"/>
    <dgm:cxn modelId="{5E28DA01-1FA7-4AC9-A715-958E94A1C1E0}" type="presOf" srcId="{1FCFFE3E-A9E6-414A-9030-D75422BDA6FD}" destId="{0FAE4A46-07AF-4846-AA48-9EB7BBD9800F}" srcOrd="0" destOrd="0" presId="urn:microsoft.com/office/officeart/2005/8/layout/radial5"/>
    <dgm:cxn modelId="{DCF1A9EE-514A-448C-9374-2E36FE634803}" srcId="{9E7B6691-4548-4971-A1A2-3FF2E33A5DFC}" destId="{8395149A-9A12-4147-965E-21F4B49D8831}" srcOrd="1" destOrd="0" parTransId="{C1162A1D-F17F-43DB-AC8C-1A36B0A61A52}" sibTransId="{B5157B1E-8F33-4658-B466-9CBDF2CA93B5}"/>
    <dgm:cxn modelId="{3F39BC6B-9D64-4BE9-AD4B-95AAC7AF403F}" type="presOf" srcId="{D7F1AD61-E364-4CFC-9834-87AB48AE71B2}" destId="{CC6509A0-8A58-4892-B2C8-BFBF78CEE910}" srcOrd="0" destOrd="0" presId="urn:microsoft.com/office/officeart/2005/8/layout/radial5"/>
    <dgm:cxn modelId="{96AE3369-CF45-4B20-A67A-CF8473D83828}" type="presOf" srcId="{345C321F-A413-44C6-8148-DE38974A8D77}" destId="{F17AF9DD-74ED-40EF-BF5B-AEAE9D0F560F}" srcOrd="0" destOrd="0" presId="urn:microsoft.com/office/officeart/2005/8/layout/radial5"/>
    <dgm:cxn modelId="{5D90F1C7-F8BE-4E63-93A8-9FEB307D0FA3}" type="presOf" srcId="{B28FC72F-32B0-45AB-B5AA-BE467D0785DF}" destId="{021626CC-72FB-4B4D-AF8E-630237EF7BEB}" srcOrd="1" destOrd="0" presId="urn:microsoft.com/office/officeart/2005/8/layout/radial5"/>
    <dgm:cxn modelId="{D6AA5414-2A18-4DA2-B4ED-9B7C47CEF37C}" type="presOf" srcId="{1FCFFE3E-A9E6-414A-9030-D75422BDA6FD}" destId="{692DBAD5-885A-4E32-B505-AA6DCB6F184E}" srcOrd="1" destOrd="0" presId="urn:microsoft.com/office/officeart/2005/8/layout/radial5"/>
    <dgm:cxn modelId="{A9CB621D-277C-4DE8-8700-DE5117916BD4}" srcId="{345C321F-A413-44C6-8148-DE38974A8D77}" destId="{9E7B6691-4548-4971-A1A2-3FF2E33A5DFC}" srcOrd="0" destOrd="0" parTransId="{F0505566-4A16-4051-87EA-95E3E67E4859}" sibTransId="{41BDF315-59F3-4A84-9C66-F45BFE15E0ED}"/>
    <dgm:cxn modelId="{B44AA801-266C-4B6E-9288-6F5CF9B762AC}" srcId="{9E7B6691-4548-4971-A1A2-3FF2E33A5DFC}" destId="{05AD5098-661D-4377-BA94-34E0715EC92E}" srcOrd="2" destOrd="0" parTransId="{B28FC72F-32B0-45AB-B5AA-BE467D0785DF}" sibTransId="{C9B15E43-4D2B-4655-A2E5-7467F63DB4A1}"/>
    <dgm:cxn modelId="{62BA9FD4-64B5-4F66-9EDC-0AD2114E8C0E}" srcId="{9E7B6691-4548-4971-A1A2-3FF2E33A5DFC}" destId="{D7F1AD61-E364-4CFC-9834-87AB48AE71B2}" srcOrd="0" destOrd="0" parTransId="{1FCFFE3E-A9E6-414A-9030-D75422BDA6FD}" sibTransId="{667DFFF7-E882-43C2-91CC-60F07041535F}"/>
    <dgm:cxn modelId="{D76480E3-442F-4D21-A852-8B771277035A}" type="presOf" srcId="{C1162A1D-F17F-43DB-AC8C-1A36B0A61A52}" destId="{AE3DB62C-2E9E-4D84-80AC-FC548F27A78E}" srcOrd="1" destOrd="0" presId="urn:microsoft.com/office/officeart/2005/8/layout/radial5"/>
    <dgm:cxn modelId="{9CDB7826-2AF3-48E5-8E6D-B8E8F2D59545}" type="presOf" srcId="{B28FC72F-32B0-45AB-B5AA-BE467D0785DF}" destId="{FB1EDD26-DC76-4A6B-B795-5989F838A10B}" srcOrd="0" destOrd="0" presId="urn:microsoft.com/office/officeart/2005/8/layout/radial5"/>
    <dgm:cxn modelId="{AD6D961E-926E-4F87-9542-C89786C6995A}" type="presOf" srcId="{9E7B6691-4548-4971-A1A2-3FF2E33A5DFC}" destId="{56C932EA-238C-4937-96FD-A67AE15B1CBE}" srcOrd="0" destOrd="0" presId="urn:microsoft.com/office/officeart/2005/8/layout/radial5"/>
    <dgm:cxn modelId="{4C7B89A4-F798-41C9-B50F-18A57D0CEEDB}" type="presOf" srcId="{C1162A1D-F17F-43DB-AC8C-1A36B0A61A52}" destId="{F6416522-7E56-4E58-BFB0-650B7190C05D}" srcOrd="0" destOrd="0" presId="urn:microsoft.com/office/officeart/2005/8/layout/radial5"/>
    <dgm:cxn modelId="{982FBCC7-E079-4AD7-91F9-153F45B18310}" type="presOf" srcId="{8395149A-9A12-4147-965E-21F4B49D8831}" destId="{7A7654BA-8C5F-4C89-8337-5F34C0A8120A}" srcOrd="0" destOrd="0" presId="urn:microsoft.com/office/officeart/2005/8/layout/radial5"/>
    <dgm:cxn modelId="{3D9E5D3F-9B2C-497B-BFB3-052712BE2226}" type="presParOf" srcId="{F17AF9DD-74ED-40EF-BF5B-AEAE9D0F560F}" destId="{56C932EA-238C-4937-96FD-A67AE15B1CBE}" srcOrd="0" destOrd="0" presId="urn:microsoft.com/office/officeart/2005/8/layout/radial5"/>
    <dgm:cxn modelId="{6E562B8F-2713-43F9-B1CF-698F2198045F}" type="presParOf" srcId="{F17AF9DD-74ED-40EF-BF5B-AEAE9D0F560F}" destId="{0FAE4A46-07AF-4846-AA48-9EB7BBD9800F}" srcOrd="1" destOrd="0" presId="urn:microsoft.com/office/officeart/2005/8/layout/radial5"/>
    <dgm:cxn modelId="{3F74D3CC-A0A4-47D9-8446-30CCDB620F9A}" type="presParOf" srcId="{0FAE4A46-07AF-4846-AA48-9EB7BBD9800F}" destId="{692DBAD5-885A-4E32-B505-AA6DCB6F184E}" srcOrd="0" destOrd="0" presId="urn:microsoft.com/office/officeart/2005/8/layout/radial5"/>
    <dgm:cxn modelId="{A680F3DA-15D9-408A-A926-BF1D805A43FD}" type="presParOf" srcId="{F17AF9DD-74ED-40EF-BF5B-AEAE9D0F560F}" destId="{CC6509A0-8A58-4892-B2C8-BFBF78CEE910}" srcOrd="2" destOrd="0" presId="urn:microsoft.com/office/officeart/2005/8/layout/radial5"/>
    <dgm:cxn modelId="{67BBC5D3-98CD-4A55-B42D-162F8F907B5D}" type="presParOf" srcId="{F17AF9DD-74ED-40EF-BF5B-AEAE9D0F560F}" destId="{F6416522-7E56-4E58-BFB0-650B7190C05D}" srcOrd="3" destOrd="0" presId="urn:microsoft.com/office/officeart/2005/8/layout/radial5"/>
    <dgm:cxn modelId="{4DED2653-2ED1-4683-A6A6-CEDDA039124D}" type="presParOf" srcId="{F6416522-7E56-4E58-BFB0-650B7190C05D}" destId="{AE3DB62C-2E9E-4D84-80AC-FC548F27A78E}" srcOrd="0" destOrd="0" presId="urn:microsoft.com/office/officeart/2005/8/layout/radial5"/>
    <dgm:cxn modelId="{8395D450-335D-4C57-BAFA-6C8B6BA4BCE5}" type="presParOf" srcId="{F17AF9DD-74ED-40EF-BF5B-AEAE9D0F560F}" destId="{7A7654BA-8C5F-4C89-8337-5F34C0A8120A}" srcOrd="4" destOrd="0" presId="urn:microsoft.com/office/officeart/2005/8/layout/radial5"/>
    <dgm:cxn modelId="{D803336B-31EB-481B-9C9C-18FAC3BBE3CF}" type="presParOf" srcId="{F17AF9DD-74ED-40EF-BF5B-AEAE9D0F560F}" destId="{FB1EDD26-DC76-4A6B-B795-5989F838A10B}" srcOrd="5" destOrd="0" presId="urn:microsoft.com/office/officeart/2005/8/layout/radial5"/>
    <dgm:cxn modelId="{8E3586A2-B5ED-48E3-AB53-C598EA946331}" type="presParOf" srcId="{FB1EDD26-DC76-4A6B-B795-5989F838A10B}" destId="{021626CC-72FB-4B4D-AF8E-630237EF7BEB}" srcOrd="0" destOrd="0" presId="urn:microsoft.com/office/officeart/2005/8/layout/radial5"/>
    <dgm:cxn modelId="{830AA554-7AEF-470C-9C20-7906D4873551}" type="presParOf" srcId="{F17AF9DD-74ED-40EF-BF5B-AEAE9D0F560F}" destId="{3C2684F2-9A75-42DF-8D37-53EF4705A817}"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47B23-F210-4B7F-AFB1-D4D72BAA4217}">
      <dsp:nvSpPr>
        <dsp:cNvPr id="0" name=""/>
        <dsp:cNvSpPr/>
      </dsp:nvSpPr>
      <dsp:spPr>
        <a:xfrm>
          <a:off x="16475" y="0"/>
          <a:ext cx="1270845" cy="4876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rgbClr val="003399"/>
              </a:solidFill>
            </a:rPr>
            <a:t>Introduction</a:t>
          </a:r>
        </a:p>
        <a:p>
          <a:pPr lvl="0" algn="ctr" defTabSz="622300">
            <a:lnSpc>
              <a:spcPct val="90000"/>
            </a:lnSpc>
            <a:spcBef>
              <a:spcPct val="0"/>
            </a:spcBef>
            <a:spcAft>
              <a:spcPct val="35000"/>
            </a:spcAft>
          </a:pPr>
          <a:r>
            <a:rPr lang="en-US" sz="1400" b="1" kern="1200" dirty="0">
              <a:solidFill>
                <a:srgbClr val="003399"/>
              </a:solidFill>
            </a:rPr>
            <a:t>&amp; </a:t>
          </a:r>
        </a:p>
        <a:p>
          <a:pPr lvl="0" algn="ctr" defTabSz="622300">
            <a:lnSpc>
              <a:spcPct val="90000"/>
            </a:lnSpc>
            <a:spcBef>
              <a:spcPct val="0"/>
            </a:spcBef>
            <a:spcAft>
              <a:spcPct val="35000"/>
            </a:spcAft>
          </a:pPr>
          <a:r>
            <a:rPr lang="en-US" sz="1400" b="1" kern="1200" dirty="0">
              <a:solidFill>
                <a:srgbClr val="003399"/>
              </a:solidFill>
            </a:rPr>
            <a:t>Pre-Test</a:t>
          </a:r>
        </a:p>
      </dsp:txBody>
      <dsp:txXfrm>
        <a:off x="16475" y="1950720"/>
        <a:ext cx="1270845" cy="1950720"/>
      </dsp:txXfrm>
    </dsp:sp>
    <dsp:sp modelId="{9EDAF465-1199-430C-A72D-3FF7946FEE7E}">
      <dsp:nvSpPr>
        <dsp:cNvPr id="0" name=""/>
        <dsp:cNvSpPr/>
      </dsp:nvSpPr>
      <dsp:spPr>
        <a:xfrm>
          <a:off x="54601" y="292608"/>
          <a:ext cx="1194594" cy="1623974"/>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48CA10-6C73-4143-8F33-797A40739D00}">
      <dsp:nvSpPr>
        <dsp:cNvPr id="0" name=""/>
        <dsp:cNvSpPr/>
      </dsp:nvSpPr>
      <dsp:spPr>
        <a:xfrm>
          <a:off x="1325446" y="0"/>
          <a:ext cx="1270845" cy="48768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rgbClr val="003399"/>
              </a:solidFill>
            </a:rPr>
            <a:t>Lesson 1</a:t>
          </a:r>
        </a:p>
        <a:p>
          <a:pPr lvl="0" algn="ctr" defTabSz="622300">
            <a:lnSpc>
              <a:spcPct val="90000"/>
            </a:lnSpc>
            <a:spcBef>
              <a:spcPct val="0"/>
            </a:spcBef>
            <a:spcAft>
              <a:spcPct val="35000"/>
            </a:spcAft>
          </a:pPr>
          <a:r>
            <a:rPr lang="en-US" sz="1400" b="1" kern="1200" dirty="0">
              <a:solidFill>
                <a:srgbClr val="003399"/>
              </a:solidFill>
            </a:rPr>
            <a:t>Nursing Education Reform </a:t>
          </a:r>
        </a:p>
        <a:p>
          <a:pPr lvl="0" algn="ctr" defTabSz="622300">
            <a:lnSpc>
              <a:spcPct val="90000"/>
            </a:lnSpc>
            <a:spcBef>
              <a:spcPct val="0"/>
            </a:spcBef>
            <a:spcAft>
              <a:spcPct val="35000"/>
            </a:spcAft>
          </a:pPr>
          <a:endParaRPr lang="en-US" sz="900" b="1" kern="1200" dirty="0">
            <a:solidFill>
              <a:srgbClr val="003399"/>
            </a:solidFill>
          </a:endParaRPr>
        </a:p>
      </dsp:txBody>
      <dsp:txXfrm>
        <a:off x="1325446" y="1950720"/>
        <a:ext cx="1270845" cy="1950720"/>
      </dsp:txXfrm>
    </dsp:sp>
    <dsp:sp modelId="{4F8C7D24-A95B-4A71-968E-D877269CDBAE}">
      <dsp:nvSpPr>
        <dsp:cNvPr id="0" name=""/>
        <dsp:cNvSpPr/>
      </dsp:nvSpPr>
      <dsp:spPr>
        <a:xfrm>
          <a:off x="1363571" y="292608"/>
          <a:ext cx="1194594" cy="1623974"/>
        </a:xfrm>
        <a:prstGeom prst="ellipse">
          <a:avLst/>
        </a:prstGeom>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1C2EA4-0B1B-4C5A-A723-06BFE0EB01C1}">
      <dsp:nvSpPr>
        <dsp:cNvPr id="0" name=""/>
        <dsp:cNvSpPr/>
      </dsp:nvSpPr>
      <dsp:spPr>
        <a:xfrm>
          <a:off x="2634417" y="0"/>
          <a:ext cx="1270845" cy="48768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rgbClr val="003399"/>
              </a:solidFill>
            </a:rPr>
            <a:t>Lesson 2</a:t>
          </a:r>
        </a:p>
        <a:p>
          <a:pPr lvl="0" algn="ctr" defTabSz="622300">
            <a:lnSpc>
              <a:spcPct val="90000"/>
            </a:lnSpc>
            <a:spcBef>
              <a:spcPct val="0"/>
            </a:spcBef>
            <a:spcAft>
              <a:spcPct val="35000"/>
            </a:spcAft>
          </a:pPr>
          <a:r>
            <a:rPr lang="en-US" sz="1400" b="1" kern="1200" dirty="0">
              <a:solidFill>
                <a:srgbClr val="003399"/>
              </a:solidFill>
            </a:rPr>
            <a:t>Transition in Nursing Curriculum </a:t>
          </a:r>
        </a:p>
      </dsp:txBody>
      <dsp:txXfrm>
        <a:off x="2634417" y="1950720"/>
        <a:ext cx="1270845" cy="1950720"/>
      </dsp:txXfrm>
    </dsp:sp>
    <dsp:sp modelId="{9CBEAAD0-570D-45B7-9A06-2FA1EFEDCF15}">
      <dsp:nvSpPr>
        <dsp:cNvPr id="0" name=""/>
        <dsp:cNvSpPr/>
      </dsp:nvSpPr>
      <dsp:spPr>
        <a:xfrm>
          <a:off x="2672542" y="292608"/>
          <a:ext cx="1194594" cy="1623974"/>
        </a:xfrm>
        <a:prstGeom prst="ellipse">
          <a:avLst/>
        </a:prstGeom>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210000" r="-2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23DCEF-1B98-4C38-B4A4-D4DDD69FFD91}">
      <dsp:nvSpPr>
        <dsp:cNvPr id="0" name=""/>
        <dsp:cNvSpPr/>
      </dsp:nvSpPr>
      <dsp:spPr>
        <a:xfrm>
          <a:off x="3943388" y="0"/>
          <a:ext cx="1270845" cy="48768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0" kern="1200" dirty="0"/>
        </a:p>
        <a:p>
          <a:pPr lvl="0" algn="ctr" defTabSz="622300">
            <a:lnSpc>
              <a:spcPct val="90000"/>
            </a:lnSpc>
            <a:spcBef>
              <a:spcPct val="0"/>
            </a:spcBef>
            <a:spcAft>
              <a:spcPct val="35000"/>
            </a:spcAft>
          </a:pPr>
          <a:endParaRPr lang="en-US" sz="1400" b="0" kern="1200" dirty="0"/>
        </a:p>
        <a:p>
          <a:pPr lvl="0" algn="ctr" defTabSz="622300">
            <a:lnSpc>
              <a:spcPct val="90000"/>
            </a:lnSpc>
            <a:spcBef>
              <a:spcPct val="0"/>
            </a:spcBef>
            <a:spcAft>
              <a:spcPct val="35000"/>
            </a:spcAft>
          </a:pPr>
          <a:r>
            <a:rPr lang="en-US" sz="1400" b="1" kern="1200" dirty="0">
              <a:solidFill>
                <a:srgbClr val="003399"/>
              </a:solidFill>
            </a:rPr>
            <a:t>Lesson 3</a:t>
          </a:r>
        </a:p>
        <a:p>
          <a:pPr lvl="0" algn="ctr" defTabSz="622300">
            <a:lnSpc>
              <a:spcPct val="90000"/>
            </a:lnSpc>
            <a:spcBef>
              <a:spcPct val="0"/>
            </a:spcBef>
            <a:spcAft>
              <a:spcPct val="35000"/>
            </a:spcAft>
          </a:pPr>
          <a:r>
            <a:rPr lang="en-US" sz="1400" b="1" kern="1200" dirty="0">
              <a:solidFill>
                <a:srgbClr val="003399"/>
              </a:solidFill>
            </a:rPr>
            <a:t>Clinical Role Changes: Staff Nurse/</a:t>
          </a:r>
        </a:p>
        <a:p>
          <a:pPr lvl="0" algn="ctr" defTabSz="622300">
            <a:lnSpc>
              <a:spcPct val="90000"/>
            </a:lnSpc>
            <a:spcBef>
              <a:spcPct val="0"/>
            </a:spcBef>
            <a:spcAft>
              <a:spcPct val="35000"/>
            </a:spcAft>
          </a:pPr>
          <a:r>
            <a:rPr lang="en-US" sz="1400" b="1" kern="1200" dirty="0">
              <a:solidFill>
                <a:srgbClr val="003399"/>
              </a:solidFill>
            </a:rPr>
            <a:t>Preceptor &amp; Student   </a:t>
          </a:r>
        </a:p>
        <a:p>
          <a:pPr lvl="0" algn="ctr" defTabSz="622300">
            <a:lnSpc>
              <a:spcPct val="90000"/>
            </a:lnSpc>
            <a:spcBef>
              <a:spcPct val="0"/>
            </a:spcBef>
            <a:spcAft>
              <a:spcPct val="35000"/>
            </a:spcAft>
          </a:pPr>
          <a:endParaRPr lang="en-US" sz="1400" b="1" kern="1200" dirty="0">
            <a:solidFill>
              <a:srgbClr val="003399"/>
            </a:solidFill>
          </a:endParaRPr>
        </a:p>
      </dsp:txBody>
      <dsp:txXfrm>
        <a:off x="3943388" y="1950720"/>
        <a:ext cx="1270845" cy="1950720"/>
      </dsp:txXfrm>
    </dsp:sp>
    <dsp:sp modelId="{243B4559-F964-49CA-A394-16EC0A9AE87A}">
      <dsp:nvSpPr>
        <dsp:cNvPr id="0" name=""/>
        <dsp:cNvSpPr/>
      </dsp:nvSpPr>
      <dsp:spPr>
        <a:xfrm>
          <a:off x="3981513" y="292608"/>
          <a:ext cx="1194594" cy="1623974"/>
        </a:xfrm>
        <a:prstGeom prst="ellipse">
          <a:avLst/>
        </a:prstGeom>
        <a:blipFill>
          <a:blip xmlns:r="http://schemas.openxmlformats.org/officeDocument/2006/relationships" r:embed="rId4"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60000" r="-6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200B5-3AF3-42EC-B0FD-4EE321AB66C9}">
      <dsp:nvSpPr>
        <dsp:cNvPr id="0" name=""/>
        <dsp:cNvSpPr/>
      </dsp:nvSpPr>
      <dsp:spPr>
        <a:xfrm>
          <a:off x="5267869" y="0"/>
          <a:ext cx="1163573" cy="48768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rgbClr val="003399"/>
              </a:solidFill>
            </a:rPr>
            <a:t>Lesson 4</a:t>
          </a:r>
        </a:p>
        <a:p>
          <a:pPr lvl="0" algn="ctr" defTabSz="622300">
            <a:lnSpc>
              <a:spcPct val="90000"/>
            </a:lnSpc>
            <a:spcBef>
              <a:spcPct val="0"/>
            </a:spcBef>
            <a:spcAft>
              <a:spcPct val="35000"/>
            </a:spcAft>
          </a:pPr>
          <a:r>
            <a:rPr lang="en-US" sz="1400" b="1" kern="1200" dirty="0">
              <a:solidFill>
                <a:srgbClr val="003399"/>
              </a:solidFill>
            </a:rPr>
            <a:t>Clinical Learning Tools </a:t>
          </a:r>
        </a:p>
      </dsp:txBody>
      <dsp:txXfrm>
        <a:off x="5267869" y="1950720"/>
        <a:ext cx="1163573" cy="1950720"/>
      </dsp:txXfrm>
    </dsp:sp>
    <dsp:sp modelId="{0CB9DA17-6603-4ACA-AC7D-78FD347D3472}">
      <dsp:nvSpPr>
        <dsp:cNvPr id="0" name=""/>
        <dsp:cNvSpPr/>
      </dsp:nvSpPr>
      <dsp:spPr>
        <a:xfrm>
          <a:off x="5252358" y="292608"/>
          <a:ext cx="1194594" cy="1623974"/>
        </a:xfrm>
        <a:prstGeom prst="ellipse">
          <a:avLst/>
        </a:prstGeom>
        <a:blipFill>
          <a:blip xmlns:r="http://schemas.openxmlformats.org/officeDocument/2006/relationships" r:embed="rId5">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FA924-3B2C-4DEC-B502-8731E1FA204A}">
      <dsp:nvSpPr>
        <dsp:cNvPr id="0" name=""/>
        <dsp:cNvSpPr/>
      </dsp:nvSpPr>
      <dsp:spPr>
        <a:xfrm>
          <a:off x="6485078" y="0"/>
          <a:ext cx="1270845" cy="4876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rgbClr val="003399"/>
              </a:solidFill>
            </a:rPr>
            <a:t>Post-Test/</a:t>
          </a:r>
        </a:p>
        <a:p>
          <a:pPr lvl="0" algn="ctr" defTabSz="622300">
            <a:lnSpc>
              <a:spcPct val="90000"/>
            </a:lnSpc>
            <a:spcBef>
              <a:spcPct val="0"/>
            </a:spcBef>
            <a:spcAft>
              <a:spcPct val="35000"/>
            </a:spcAft>
          </a:pPr>
          <a:r>
            <a:rPr lang="en-US" sz="1400" b="1" kern="1200" dirty="0">
              <a:solidFill>
                <a:srgbClr val="003399"/>
              </a:solidFill>
            </a:rPr>
            <a:t>Evaluation</a:t>
          </a:r>
        </a:p>
      </dsp:txBody>
      <dsp:txXfrm>
        <a:off x="6485078" y="1950720"/>
        <a:ext cx="1270845" cy="1950720"/>
      </dsp:txXfrm>
    </dsp:sp>
    <dsp:sp modelId="{04BF0D5E-7786-45F5-A8DA-142A27D9F542}">
      <dsp:nvSpPr>
        <dsp:cNvPr id="0" name=""/>
        <dsp:cNvSpPr/>
      </dsp:nvSpPr>
      <dsp:spPr>
        <a:xfrm>
          <a:off x="6523204" y="292608"/>
          <a:ext cx="1194594" cy="1623974"/>
        </a:xfrm>
        <a:prstGeom prst="ellipse">
          <a:avLst/>
        </a:prstGeom>
        <a:blipFill>
          <a:blip xmlns:r="http://schemas.openxmlformats.org/officeDocument/2006/relationships" r:embed="rId6"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CD937-6335-4330-8C94-C0C2BE89FBBA}">
      <dsp:nvSpPr>
        <dsp:cNvPr id="0" name=""/>
        <dsp:cNvSpPr/>
      </dsp:nvSpPr>
      <dsp:spPr>
        <a:xfrm rot="16200000" flipV="1">
          <a:off x="-27549" y="4803530"/>
          <a:ext cx="100818" cy="4572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C49C2-B08B-47A7-BB2A-1D5C13B09BD8}">
      <dsp:nvSpPr>
        <dsp:cNvPr id="0" name=""/>
        <dsp:cNvSpPr/>
      </dsp:nvSpPr>
      <dsp:spPr>
        <a:xfrm>
          <a:off x="0" y="3086502"/>
          <a:ext cx="7162800" cy="1013058"/>
        </a:xfrm>
        <a:prstGeom prst="rect">
          <a:avLst/>
        </a:prstGeom>
        <a:solidFill>
          <a:schemeClr val="accent2">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a:t>Clinical</a:t>
          </a:r>
          <a:endParaRPr lang="en-US" sz="2400" b="1" kern="1200" dirty="0"/>
        </a:p>
      </dsp:txBody>
      <dsp:txXfrm>
        <a:off x="0" y="3086502"/>
        <a:ext cx="7162800" cy="547051"/>
      </dsp:txXfrm>
    </dsp:sp>
    <dsp:sp modelId="{765911DD-2A3D-47AE-9711-F7B030761B4C}">
      <dsp:nvSpPr>
        <dsp:cNvPr id="0" name=""/>
        <dsp:cNvSpPr/>
      </dsp:nvSpPr>
      <dsp:spPr>
        <a:xfrm>
          <a:off x="0" y="3613292"/>
          <a:ext cx="7162800" cy="466007"/>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Strict adherence to the</a:t>
          </a:r>
        </a:p>
        <a:p>
          <a:pPr lvl="0" algn="ctr" defTabSz="622300">
            <a:lnSpc>
              <a:spcPct val="90000"/>
            </a:lnSpc>
            <a:spcBef>
              <a:spcPct val="0"/>
            </a:spcBef>
            <a:spcAft>
              <a:spcPct val="35000"/>
            </a:spcAft>
          </a:pPr>
          <a:r>
            <a:rPr lang="en-US" sz="1400" b="1" kern="1200" dirty="0"/>
            <a:t>Nursing Process  for all clinical decision making.</a:t>
          </a:r>
        </a:p>
      </dsp:txBody>
      <dsp:txXfrm>
        <a:off x="0" y="3613292"/>
        <a:ext cx="7162800" cy="466007"/>
      </dsp:txXfrm>
    </dsp:sp>
    <dsp:sp modelId="{7E196A90-2E09-4B16-8872-6EE1C294CDE7}">
      <dsp:nvSpPr>
        <dsp:cNvPr id="0" name=""/>
        <dsp:cNvSpPr/>
      </dsp:nvSpPr>
      <dsp:spPr>
        <a:xfrm rot="10800000">
          <a:off x="0" y="1543613"/>
          <a:ext cx="7162800" cy="1558084"/>
        </a:xfrm>
        <a:prstGeom prst="upArrowCallout">
          <a:avLst/>
        </a:prstGeom>
        <a:solidFill>
          <a:schemeClr val="accent3">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a:t>Skills</a:t>
          </a:r>
          <a:endParaRPr lang="en-US" sz="2400" b="1" kern="1200" dirty="0"/>
        </a:p>
      </dsp:txBody>
      <dsp:txXfrm rot="-10800000">
        <a:off x="0" y="1543613"/>
        <a:ext cx="7162800" cy="546887"/>
      </dsp:txXfrm>
    </dsp:sp>
    <dsp:sp modelId="{3531F229-0B43-4CA6-885D-CC4086946216}">
      <dsp:nvSpPr>
        <dsp:cNvPr id="0" name=""/>
        <dsp:cNvSpPr/>
      </dsp:nvSpPr>
      <dsp:spPr>
        <a:xfrm>
          <a:off x="874" y="2090501"/>
          <a:ext cx="1432210" cy="465867"/>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Am Care</a:t>
          </a:r>
        </a:p>
      </dsp:txBody>
      <dsp:txXfrm>
        <a:off x="874" y="2090501"/>
        <a:ext cx="1432210" cy="465867"/>
      </dsp:txXfrm>
    </dsp:sp>
    <dsp:sp modelId="{5EEB08A0-12CC-4769-8F2E-7BD8AE8051A2}">
      <dsp:nvSpPr>
        <dsp:cNvPr id="0" name=""/>
        <dsp:cNvSpPr/>
      </dsp:nvSpPr>
      <dsp:spPr>
        <a:xfrm>
          <a:off x="1433084" y="2090501"/>
          <a:ext cx="1432210" cy="465867"/>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Bed Making</a:t>
          </a:r>
        </a:p>
      </dsp:txBody>
      <dsp:txXfrm>
        <a:off x="1433084" y="2090501"/>
        <a:ext cx="1432210" cy="465867"/>
      </dsp:txXfrm>
    </dsp:sp>
    <dsp:sp modelId="{61B1C96F-DD3B-4D72-B518-E05817B20173}">
      <dsp:nvSpPr>
        <dsp:cNvPr id="0" name=""/>
        <dsp:cNvSpPr/>
      </dsp:nvSpPr>
      <dsp:spPr>
        <a:xfrm>
          <a:off x="2865294" y="2090501"/>
          <a:ext cx="1432210" cy="465867"/>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Medications</a:t>
          </a:r>
        </a:p>
      </dsp:txBody>
      <dsp:txXfrm>
        <a:off x="2865294" y="2090501"/>
        <a:ext cx="1432210" cy="465867"/>
      </dsp:txXfrm>
    </dsp:sp>
    <dsp:sp modelId="{D344AA9E-155E-484C-922B-F4C03C9429C4}">
      <dsp:nvSpPr>
        <dsp:cNvPr id="0" name=""/>
        <dsp:cNvSpPr/>
      </dsp:nvSpPr>
      <dsp:spPr>
        <a:xfrm>
          <a:off x="4297505" y="2090501"/>
          <a:ext cx="1432210" cy="465867"/>
        </a:xfrm>
        <a:prstGeom prst="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Vital signs</a:t>
          </a:r>
        </a:p>
      </dsp:txBody>
      <dsp:txXfrm>
        <a:off x="4297505" y="2090501"/>
        <a:ext cx="1432210" cy="465867"/>
      </dsp:txXfrm>
    </dsp:sp>
    <dsp:sp modelId="{F3D0F56C-E89B-4409-AB68-9AF36FDDB22C}">
      <dsp:nvSpPr>
        <dsp:cNvPr id="0" name=""/>
        <dsp:cNvSpPr/>
      </dsp:nvSpPr>
      <dsp:spPr>
        <a:xfrm>
          <a:off x="5729715" y="2090501"/>
          <a:ext cx="1432210" cy="465867"/>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Handwashing</a:t>
          </a:r>
        </a:p>
      </dsp:txBody>
      <dsp:txXfrm>
        <a:off x="5729715" y="2090501"/>
        <a:ext cx="1432210" cy="465867"/>
      </dsp:txXfrm>
    </dsp:sp>
    <dsp:sp modelId="{993CACAC-87D5-442B-92AD-DE68E8D02EF6}">
      <dsp:nvSpPr>
        <dsp:cNvPr id="0" name=""/>
        <dsp:cNvSpPr/>
      </dsp:nvSpPr>
      <dsp:spPr>
        <a:xfrm rot="10800000">
          <a:off x="0" y="724"/>
          <a:ext cx="7162800" cy="1558084"/>
        </a:xfrm>
        <a:prstGeom prst="upArrowCallout">
          <a:avLst/>
        </a:prstGeom>
        <a:solidFill>
          <a:schemeClr val="accent4">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a:t>Classroom</a:t>
          </a:r>
          <a:endParaRPr lang="en-US" sz="2400" b="1" kern="1200" dirty="0"/>
        </a:p>
      </dsp:txBody>
      <dsp:txXfrm rot="-10800000">
        <a:off x="0" y="724"/>
        <a:ext cx="7162800" cy="546887"/>
      </dsp:txXfrm>
    </dsp:sp>
    <dsp:sp modelId="{4398A24F-3471-4402-A66E-8D9F3DAD5F3C}">
      <dsp:nvSpPr>
        <dsp:cNvPr id="0" name=""/>
        <dsp:cNvSpPr/>
      </dsp:nvSpPr>
      <dsp:spPr>
        <a:xfrm>
          <a:off x="3497" y="547612"/>
          <a:ext cx="1192634" cy="465867"/>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Systems Oriented</a:t>
          </a:r>
        </a:p>
      </dsp:txBody>
      <dsp:txXfrm>
        <a:off x="3497" y="547612"/>
        <a:ext cx="1192634" cy="465867"/>
      </dsp:txXfrm>
    </dsp:sp>
    <dsp:sp modelId="{DCF0E40B-E634-48FB-89EB-D0204FC2F963}">
      <dsp:nvSpPr>
        <dsp:cNvPr id="0" name=""/>
        <dsp:cNvSpPr/>
      </dsp:nvSpPr>
      <dsp:spPr>
        <a:xfrm>
          <a:off x="1196131" y="547612"/>
          <a:ext cx="1192634" cy="465867"/>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Assessment</a:t>
          </a:r>
        </a:p>
      </dsp:txBody>
      <dsp:txXfrm>
        <a:off x="1196131" y="547612"/>
        <a:ext cx="1192634" cy="465867"/>
      </dsp:txXfrm>
    </dsp:sp>
    <dsp:sp modelId="{F76961E4-8F8F-46BA-BA49-7355DD4ACCE0}">
      <dsp:nvSpPr>
        <dsp:cNvPr id="0" name=""/>
        <dsp:cNvSpPr/>
      </dsp:nvSpPr>
      <dsp:spPr>
        <a:xfrm>
          <a:off x="2388765" y="547612"/>
          <a:ext cx="1192634" cy="465867"/>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Nursing  Diagnosis</a:t>
          </a:r>
        </a:p>
      </dsp:txBody>
      <dsp:txXfrm>
        <a:off x="2388765" y="547612"/>
        <a:ext cx="1192634" cy="465867"/>
      </dsp:txXfrm>
    </dsp:sp>
    <dsp:sp modelId="{964C6DAC-F383-49A8-AF35-41A7EDA820E9}">
      <dsp:nvSpPr>
        <dsp:cNvPr id="0" name=""/>
        <dsp:cNvSpPr/>
      </dsp:nvSpPr>
      <dsp:spPr>
        <a:xfrm>
          <a:off x="3581400" y="547612"/>
          <a:ext cx="1192634" cy="465867"/>
        </a:xfrm>
        <a:prstGeom prst="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Goal</a:t>
          </a:r>
        </a:p>
      </dsp:txBody>
      <dsp:txXfrm>
        <a:off x="3581400" y="547612"/>
        <a:ext cx="1192634" cy="465867"/>
      </dsp:txXfrm>
    </dsp:sp>
    <dsp:sp modelId="{C7012D49-6F99-489E-8C09-80893C702F89}">
      <dsp:nvSpPr>
        <dsp:cNvPr id="0" name=""/>
        <dsp:cNvSpPr/>
      </dsp:nvSpPr>
      <dsp:spPr>
        <a:xfrm>
          <a:off x="4774034" y="547612"/>
          <a:ext cx="1192634" cy="465867"/>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Intervention</a:t>
          </a:r>
        </a:p>
      </dsp:txBody>
      <dsp:txXfrm>
        <a:off x="4774034" y="547612"/>
        <a:ext cx="1192634" cy="465867"/>
      </dsp:txXfrm>
    </dsp:sp>
    <dsp:sp modelId="{7127C1A8-C313-4E02-9431-448917A07CE3}">
      <dsp:nvSpPr>
        <dsp:cNvPr id="0" name=""/>
        <dsp:cNvSpPr/>
      </dsp:nvSpPr>
      <dsp:spPr>
        <a:xfrm>
          <a:off x="5966668" y="547612"/>
          <a:ext cx="1192634" cy="465867"/>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t>Evaluation</a:t>
          </a:r>
        </a:p>
      </dsp:txBody>
      <dsp:txXfrm>
        <a:off x="5966668" y="547612"/>
        <a:ext cx="1192634" cy="465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8DDCD-AA19-4105-8DD3-9B0FD6B2F733}">
      <dsp:nvSpPr>
        <dsp:cNvPr id="0" name=""/>
        <dsp:cNvSpPr/>
      </dsp:nvSpPr>
      <dsp:spPr>
        <a:xfrm>
          <a:off x="3048000" y="1371600"/>
          <a:ext cx="2156482" cy="374265"/>
        </a:xfrm>
        <a:custGeom>
          <a:avLst/>
          <a:gdLst/>
          <a:ahLst/>
          <a:cxnLst/>
          <a:rect l="0" t="0" r="0" b="0"/>
          <a:pathLst>
            <a:path>
              <a:moveTo>
                <a:pt x="0" y="0"/>
              </a:moveTo>
              <a:lnTo>
                <a:pt x="0" y="187132"/>
              </a:lnTo>
              <a:lnTo>
                <a:pt x="2156482" y="187132"/>
              </a:lnTo>
              <a:lnTo>
                <a:pt x="2156482" y="37426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D6122-C4D3-4C25-8555-1C5115EB1651}">
      <dsp:nvSpPr>
        <dsp:cNvPr id="0" name=""/>
        <dsp:cNvSpPr/>
      </dsp:nvSpPr>
      <dsp:spPr>
        <a:xfrm>
          <a:off x="3002280" y="1371600"/>
          <a:ext cx="91440" cy="374265"/>
        </a:xfrm>
        <a:custGeom>
          <a:avLst/>
          <a:gdLst/>
          <a:ahLst/>
          <a:cxnLst/>
          <a:rect l="0" t="0" r="0" b="0"/>
          <a:pathLst>
            <a:path>
              <a:moveTo>
                <a:pt x="45720" y="0"/>
              </a:moveTo>
              <a:lnTo>
                <a:pt x="45720" y="37426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ECB96-F5E4-4E0D-935B-D9F7C321068D}">
      <dsp:nvSpPr>
        <dsp:cNvPr id="0" name=""/>
        <dsp:cNvSpPr/>
      </dsp:nvSpPr>
      <dsp:spPr>
        <a:xfrm>
          <a:off x="891517" y="1371600"/>
          <a:ext cx="2156482" cy="374265"/>
        </a:xfrm>
        <a:custGeom>
          <a:avLst/>
          <a:gdLst/>
          <a:ahLst/>
          <a:cxnLst/>
          <a:rect l="0" t="0" r="0" b="0"/>
          <a:pathLst>
            <a:path>
              <a:moveTo>
                <a:pt x="2156482" y="0"/>
              </a:moveTo>
              <a:lnTo>
                <a:pt x="2156482" y="187132"/>
              </a:lnTo>
              <a:lnTo>
                <a:pt x="0" y="187132"/>
              </a:lnTo>
              <a:lnTo>
                <a:pt x="0" y="37426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E77E65-4E85-4948-9CD1-C5615F07C4D9}">
      <dsp:nvSpPr>
        <dsp:cNvPr id="0" name=""/>
        <dsp:cNvSpPr/>
      </dsp:nvSpPr>
      <dsp:spPr>
        <a:xfrm>
          <a:off x="2057399" y="383102"/>
          <a:ext cx="1981201" cy="988497"/>
        </a:xfrm>
        <a:prstGeom prst="rect">
          <a:avLst/>
        </a:prstGeom>
        <a:solidFill>
          <a:srgbClr val="00339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CCFF99"/>
              </a:solidFill>
            </a:rPr>
            <a:t>Gas Exchange</a:t>
          </a:r>
        </a:p>
      </dsp:txBody>
      <dsp:txXfrm>
        <a:off x="2057399" y="383102"/>
        <a:ext cx="1981201" cy="988497"/>
      </dsp:txXfrm>
    </dsp:sp>
    <dsp:sp modelId="{4018399A-9313-4A5B-90CF-ECDAA620B211}">
      <dsp:nvSpPr>
        <dsp:cNvPr id="0" name=""/>
        <dsp:cNvSpPr/>
      </dsp:nvSpPr>
      <dsp:spPr>
        <a:xfrm>
          <a:off x="409" y="1745866"/>
          <a:ext cx="1782216" cy="891108"/>
        </a:xfrm>
        <a:prstGeom prst="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CCFF99"/>
              </a:solidFill>
            </a:rPr>
            <a:t>Pneumonia</a:t>
          </a:r>
        </a:p>
      </dsp:txBody>
      <dsp:txXfrm>
        <a:off x="409" y="1745866"/>
        <a:ext cx="1782216" cy="891108"/>
      </dsp:txXfrm>
    </dsp:sp>
    <dsp:sp modelId="{9E195C0B-C922-423A-B430-AF688ABAB9D3}">
      <dsp:nvSpPr>
        <dsp:cNvPr id="0" name=""/>
        <dsp:cNvSpPr/>
      </dsp:nvSpPr>
      <dsp:spPr>
        <a:xfrm>
          <a:off x="2156891" y="1745866"/>
          <a:ext cx="1782216" cy="1427029"/>
        </a:xfrm>
        <a:prstGeom prst="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CCFF99"/>
              </a:solidFill>
            </a:rPr>
            <a:t>Infant Respiratory Distress Syndrome</a:t>
          </a:r>
        </a:p>
      </dsp:txBody>
      <dsp:txXfrm>
        <a:off x="2156891" y="1745866"/>
        <a:ext cx="1782216" cy="1427029"/>
      </dsp:txXfrm>
    </dsp:sp>
    <dsp:sp modelId="{3FDD243E-B19A-4D83-9B57-3C6B7D602823}">
      <dsp:nvSpPr>
        <dsp:cNvPr id="0" name=""/>
        <dsp:cNvSpPr/>
      </dsp:nvSpPr>
      <dsp:spPr>
        <a:xfrm>
          <a:off x="4313373" y="1745866"/>
          <a:ext cx="1782216" cy="891108"/>
        </a:xfrm>
        <a:prstGeom prst="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CCFF99"/>
              </a:solidFill>
            </a:rPr>
            <a:t>Lung Cancer</a:t>
          </a:r>
        </a:p>
      </dsp:txBody>
      <dsp:txXfrm>
        <a:off x="4313373" y="1745866"/>
        <a:ext cx="1782216" cy="891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F0E8-457A-409E-A5BF-0BA931DDA913}">
      <dsp:nvSpPr>
        <dsp:cNvPr id="0" name=""/>
        <dsp:cNvSpPr/>
      </dsp:nvSpPr>
      <dsp:spPr>
        <a:xfrm>
          <a:off x="2285999" y="1219197"/>
          <a:ext cx="1219201" cy="1143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Functional Ability</a:t>
          </a:r>
        </a:p>
      </dsp:txBody>
      <dsp:txXfrm>
        <a:off x="2464547" y="1386586"/>
        <a:ext cx="862105" cy="808226"/>
      </dsp:txXfrm>
    </dsp:sp>
    <dsp:sp modelId="{0A0499A3-4563-4B85-ABA8-F35B5DAE1ADB}">
      <dsp:nvSpPr>
        <dsp:cNvPr id="0" name=""/>
        <dsp:cNvSpPr/>
      </dsp:nvSpPr>
      <dsp:spPr>
        <a:xfrm rot="16200000">
          <a:off x="2822411" y="925170"/>
          <a:ext cx="146377" cy="3201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844368" y="1011158"/>
        <a:ext cx="102464" cy="192094"/>
      </dsp:txXfrm>
    </dsp:sp>
    <dsp:sp modelId="{1352D43E-7104-47F5-94EC-7960C04B6FDC}">
      <dsp:nvSpPr>
        <dsp:cNvPr id="0" name=""/>
        <dsp:cNvSpPr/>
      </dsp:nvSpPr>
      <dsp:spPr>
        <a:xfrm>
          <a:off x="2424782" y="1378"/>
          <a:ext cx="941635" cy="9416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Cognition</a:t>
          </a:r>
        </a:p>
      </dsp:txBody>
      <dsp:txXfrm>
        <a:off x="2562681" y="139277"/>
        <a:ext cx="665837" cy="665837"/>
      </dsp:txXfrm>
    </dsp:sp>
    <dsp:sp modelId="{75EC178D-3A9F-4F34-A06C-A5880B7A5610}">
      <dsp:nvSpPr>
        <dsp:cNvPr id="0" name=""/>
        <dsp:cNvSpPr/>
      </dsp:nvSpPr>
      <dsp:spPr>
        <a:xfrm>
          <a:off x="3557579" y="1630621"/>
          <a:ext cx="126184" cy="3201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557579" y="1694652"/>
        <a:ext cx="88329" cy="192094"/>
      </dsp:txXfrm>
    </dsp:sp>
    <dsp:sp modelId="{BC368742-8E2C-4A00-9319-759FED979403}">
      <dsp:nvSpPr>
        <dsp:cNvPr id="0" name=""/>
        <dsp:cNvSpPr/>
      </dsp:nvSpPr>
      <dsp:spPr>
        <a:xfrm>
          <a:off x="3743285" y="1319882"/>
          <a:ext cx="941635" cy="9416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Sensory Perception</a:t>
          </a:r>
        </a:p>
      </dsp:txBody>
      <dsp:txXfrm>
        <a:off x="3881184" y="1457781"/>
        <a:ext cx="665837" cy="665837"/>
      </dsp:txXfrm>
    </dsp:sp>
    <dsp:sp modelId="{5CB419B5-7528-4A50-A8AD-6C856E89C67C}">
      <dsp:nvSpPr>
        <dsp:cNvPr id="0" name=""/>
        <dsp:cNvSpPr/>
      </dsp:nvSpPr>
      <dsp:spPr>
        <a:xfrm rot="5400000">
          <a:off x="2822411" y="2336073"/>
          <a:ext cx="146377" cy="3201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844368" y="2378148"/>
        <a:ext cx="102464" cy="192094"/>
      </dsp:txXfrm>
    </dsp:sp>
    <dsp:sp modelId="{51BB5A1E-0AD5-4FE7-B724-82EA794FCBE3}">
      <dsp:nvSpPr>
        <dsp:cNvPr id="0" name=""/>
        <dsp:cNvSpPr/>
      </dsp:nvSpPr>
      <dsp:spPr>
        <a:xfrm>
          <a:off x="2424782" y="2638385"/>
          <a:ext cx="941635" cy="9416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Coping</a:t>
          </a:r>
        </a:p>
      </dsp:txBody>
      <dsp:txXfrm>
        <a:off x="2562681" y="2776284"/>
        <a:ext cx="665837" cy="665837"/>
      </dsp:txXfrm>
    </dsp:sp>
    <dsp:sp modelId="{093D4A58-78B4-4EFE-9DE6-01CFAF5F28C0}">
      <dsp:nvSpPr>
        <dsp:cNvPr id="0" name=""/>
        <dsp:cNvSpPr/>
      </dsp:nvSpPr>
      <dsp:spPr>
        <a:xfrm rot="10800000">
          <a:off x="2107435" y="1630621"/>
          <a:ext cx="126184" cy="32015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145290" y="1694652"/>
        <a:ext cx="88329" cy="192094"/>
      </dsp:txXfrm>
    </dsp:sp>
    <dsp:sp modelId="{8DE9552A-E8C9-4FDD-93E5-6FFA1F19F2C4}">
      <dsp:nvSpPr>
        <dsp:cNvPr id="0" name=""/>
        <dsp:cNvSpPr/>
      </dsp:nvSpPr>
      <dsp:spPr>
        <a:xfrm>
          <a:off x="1106278" y="1319882"/>
          <a:ext cx="941635" cy="9416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Mobility</a:t>
          </a:r>
        </a:p>
      </dsp:txBody>
      <dsp:txXfrm>
        <a:off x="1244177" y="1457781"/>
        <a:ext cx="665837" cy="665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EDD36-0294-4D33-9E12-7322AFD0849D}">
      <dsp:nvSpPr>
        <dsp:cNvPr id="0" name=""/>
        <dsp:cNvSpPr/>
      </dsp:nvSpPr>
      <dsp:spPr>
        <a:xfrm>
          <a:off x="1110609" y="948361"/>
          <a:ext cx="2198380" cy="219838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Gas Exchange</a:t>
          </a:r>
        </a:p>
        <a:p>
          <a:pPr lvl="0" algn="ctr" defTabSz="622300">
            <a:lnSpc>
              <a:spcPct val="90000"/>
            </a:lnSpc>
            <a:spcBef>
              <a:spcPct val="0"/>
            </a:spcBef>
            <a:spcAft>
              <a:spcPct val="35000"/>
            </a:spcAft>
          </a:pPr>
          <a:r>
            <a:rPr lang="en-US" sz="1400" b="1" kern="1200" dirty="0"/>
            <a:t>The process by which O</a:t>
          </a:r>
          <a:r>
            <a:rPr lang="en-US" sz="1400" b="1" kern="1200" baseline="-25000" dirty="0"/>
            <a:t>2</a:t>
          </a:r>
          <a:r>
            <a:rPr lang="en-US" sz="1400" b="1" kern="1200" dirty="0"/>
            <a:t> is transported to cells and carbon dioxide is transported from cells.</a:t>
          </a:r>
        </a:p>
      </dsp:txBody>
      <dsp:txXfrm>
        <a:off x="1432554" y="1270306"/>
        <a:ext cx="1554490" cy="1554490"/>
      </dsp:txXfrm>
    </dsp:sp>
    <dsp:sp modelId="{232EE06F-F9AA-459F-9B99-0197BD7A0D9F}">
      <dsp:nvSpPr>
        <dsp:cNvPr id="0" name=""/>
        <dsp:cNvSpPr/>
      </dsp:nvSpPr>
      <dsp:spPr>
        <a:xfrm>
          <a:off x="1504372" y="67825"/>
          <a:ext cx="1410854" cy="109919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Theory</a:t>
          </a:r>
        </a:p>
        <a:p>
          <a:pPr lvl="0" algn="ctr" defTabSz="711200">
            <a:lnSpc>
              <a:spcPct val="90000"/>
            </a:lnSpc>
            <a:spcBef>
              <a:spcPct val="0"/>
            </a:spcBef>
            <a:spcAft>
              <a:spcPct val="35000"/>
            </a:spcAft>
          </a:pPr>
          <a:r>
            <a:rPr lang="en-US" sz="1600" b="1" kern="1200" dirty="0"/>
            <a:t>Or Categories</a:t>
          </a:r>
        </a:p>
      </dsp:txBody>
      <dsp:txXfrm>
        <a:off x="1710987" y="228798"/>
        <a:ext cx="997624" cy="777244"/>
      </dsp:txXfrm>
    </dsp:sp>
    <dsp:sp modelId="{DD4C5E44-B8FE-4EFF-ABB4-79868E8FFFE4}">
      <dsp:nvSpPr>
        <dsp:cNvPr id="0" name=""/>
        <dsp:cNvSpPr/>
      </dsp:nvSpPr>
      <dsp:spPr>
        <a:xfrm>
          <a:off x="3020340" y="1056021"/>
          <a:ext cx="1099190" cy="109919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Nursing Practice</a:t>
          </a:r>
          <a:endParaRPr lang="en-US" sz="1600" b="1" kern="1200" dirty="0"/>
        </a:p>
      </dsp:txBody>
      <dsp:txXfrm>
        <a:off x="3181313" y="1216994"/>
        <a:ext cx="777244" cy="777244"/>
      </dsp:txXfrm>
    </dsp:sp>
    <dsp:sp modelId="{5E3DA10D-CF8E-41AB-AE2F-674D0751E8EC}">
      <dsp:nvSpPr>
        <dsp:cNvPr id="0" name=""/>
        <dsp:cNvSpPr/>
      </dsp:nvSpPr>
      <dsp:spPr>
        <a:xfrm>
          <a:off x="2345081" y="2654957"/>
          <a:ext cx="1410657" cy="109919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Exemplars</a:t>
          </a:r>
          <a:endParaRPr lang="en-US" sz="1600" b="1" kern="1200" dirty="0"/>
        </a:p>
      </dsp:txBody>
      <dsp:txXfrm>
        <a:off x="2551667" y="2815930"/>
        <a:ext cx="997485" cy="777244"/>
      </dsp:txXfrm>
    </dsp:sp>
    <dsp:sp modelId="{F88595EF-B2C9-4651-8B96-F0D67697380E}">
      <dsp:nvSpPr>
        <dsp:cNvPr id="0" name=""/>
        <dsp:cNvSpPr/>
      </dsp:nvSpPr>
      <dsp:spPr>
        <a:xfrm>
          <a:off x="819594" y="2654957"/>
          <a:ext cx="1099190" cy="109919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Skills</a:t>
          </a:r>
          <a:endParaRPr lang="en-US" sz="1600" b="1" kern="1200" dirty="0"/>
        </a:p>
      </dsp:txBody>
      <dsp:txXfrm>
        <a:off x="980567" y="2815930"/>
        <a:ext cx="777244" cy="777244"/>
      </dsp:txXfrm>
    </dsp:sp>
    <dsp:sp modelId="{3712A252-68EA-4979-9960-A55720E29751}">
      <dsp:nvSpPr>
        <dsp:cNvPr id="0" name=""/>
        <dsp:cNvSpPr/>
      </dsp:nvSpPr>
      <dsp:spPr>
        <a:xfrm>
          <a:off x="300068" y="1056021"/>
          <a:ext cx="1099190" cy="109919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Inter-related concepts</a:t>
          </a:r>
        </a:p>
      </dsp:txBody>
      <dsp:txXfrm>
        <a:off x="461041" y="1216994"/>
        <a:ext cx="777244" cy="7772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932EA-238C-4937-96FD-A67AE15B1CBE}">
      <dsp:nvSpPr>
        <dsp:cNvPr id="0" name=""/>
        <dsp:cNvSpPr/>
      </dsp:nvSpPr>
      <dsp:spPr>
        <a:xfrm>
          <a:off x="2330760" y="1583036"/>
          <a:ext cx="1129679" cy="1129679"/>
        </a:xfrm>
        <a:prstGeom prst="ellipse">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Gas Exchange</a:t>
          </a:r>
        </a:p>
      </dsp:txBody>
      <dsp:txXfrm>
        <a:off x="2496198" y="1748474"/>
        <a:ext cx="798803" cy="798803"/>
      </dsp:txXfrm>
    </dsp:sp>
    <dsp:sp modelId="{0FAE4A46-07AF-4846-AA48-9EB7BBD9800F}">
      <dsp:nvSpPr>
        <dsp:cNvPr id="0" name=""/>
        <dsp:cNvSpPr/>
      </dsp:nvSpPr>
      <dsp:spPr>
        <a:xfrm rot="16200000">
          <a:off x="2775972" y="1172049"/>
          <a:ext cx="239254" cy="3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11860" y="1284755"/>
        <a:ext cx="167478" cy="230455"/>
      </dsp:txXfrm>
    </dsp:sp>
    <dsp:sp modelId="{CC6509A0-8A58-4892-B2C8-BFBF78CEE910}">
      <dsp:nvSpPr>
        <dsp:cNvPr id="0" name=""/>
        <dsp:cNvSpPr/>
      </dsp:nvSpPr>
      <dsp:spPr>
        <a:xfrm>
          <a:off x="2330760" y="1932"/>
          <a:ext cx="1129679" cy="11296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Perfusion</a:t>
          </a:r>
        </a:p>
      </dsp:txBody>
      <dsp:txXfrm>
        <a:off x="2496198" y="167370"/>
        <a:ext cx="798803" cy="798803"/>
      </dsp:txXfrm>
    </dsp:sp>
    <dsp:sp modelId="{F6416522-7E56-4E58-BFB0-650B7190C05D}">
      <dsp:nvSpPr>
        <dsp:cNvPr id="0" name=""/>
        <dsp:cNvSpPr/>
      </dsp:nvSpPr>
      <dsp:spPr>
        <a:xfrm rot="1800000">
          <a:off x="3454746" y="2347720"/>
          <a:ext cx="239254" cy="3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59554" y="2406594"/>
        <a:ext cx="167478" cy="230455"/>
      </dsp:txXfrm>
    </dsp:sp>
    <dsp:sp modelId="{7A7654BA-8C5F-4C89-8337-5F34C0A8120A}">
      <dsp:nvSpPr>
        <dsp:cNvPr id="0" name=""/>
        <dsp:cNvSpPr/>
      </dsp:nvSpPr>
      <dsp:spPr>
        <a:xfrm>
          <a:off x="3700036" y="2373588"/>
          <a:ext cx="1129679" cy="11296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a:t>
          </a:r>
        </a:p>
      </dsp:txBody>
      <dsp:txXfrm>
        <a:off x="3865474" y="2539026"/>
        <a:ext cx="798803" cy="798803"/>
      </dsp:txXfrm>
    </dsp:sp>
    <dsp:sp modelId="{FB1EDD26-DC76-4A6B-B795-5989F838A10B}">
      <dsp:nvSpPr>
        <dsp:cNvPr id="0" name=""/>
        <dsp:cNvSpPr/>
      </dsp:nvSpPr>
      <dsp:spPr>
        <a:xfrm rot="9000000">
          <a:off x="2097198" y="2347720"/>
          <a:ext cx="239254" cy="3840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164166" y="2406594"/>
        <a:ext cx="167478" cy="230455"/>
      </dsp:txXfrm>
    </dsp:sp>
    <dsp:sp modelId="{3C2684F2-9A75-42DF-8D37-53EF4705A817}">
      <dsp:nvSpPr>
        <dsp:cNvPr id="0" name=""/>
        <dsp:cNvSpPr/>
      </dsp:nvSpPr>
      <dsp:spPr>
        <a:xfrm>
          <a:off x="961483" y="2373588"/>
          <a:ext cx="1129679" cy="11296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a:t>
          </a:r>
        </a:p>
      </dsp:txBody>
      <dsp:txXfrm>
        <a:off x="1126921" y="2539026"/>
        <a:ext cx="798803" cy="798803"/>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5B046D-B24A-4460-A6CB-4E29EB1E68A9}" type="datetimeFigureOut">
              <a:rPr lang="en-US" smtClean="0"/>
              <a:pPr/>
              <a:t>9/13/2016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7370B-59F9-4835-829D-BE687ED6F394}" type="slidenum">
              <a:rPr lang="en-US" smtClean="0"/>
              <a:pPr/>
              <a:t>‹#›</a:t>
            </a:fld>
            <a:endParaRPr lang="en-US"/>
          </a:p>
        </p:txBody>
      </p:sp>
    </p:spTree>
    <p:extLst>
      <p:ext uri="{BB962C8B-B14F-4D97-AF65-F5344CB8AC3E}">
        <p14:creationId xmlns:p14="http://schemas.microsoft.com/office/powerpoint/2010/main" val="1702025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EE9C2-8C78-4A45-8806-1E98B9488EB9}" type="datetimeFigureOut">
              <a:rPr lang="en-US" smtClean="0"/>
              <a:pPr/>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482A5-C820-4075-91A3-DD4F35AC29C0}" type="slidenum">
              <a:rPr lang="en-US" smtClean="0"/>
              <a:pPr/>
              <a:t>‹#›</a:t>
            </a:fld>
            <a:endParaRPr lang="en-US"/>
          </a:p>
        </p:txBody>
      </p:sp>
    </p:spTree>
    <p:extLst>
      <p:ext uri="{BB962C8B-B14F-4D97-AF65-F5344CB8AC3E}">
        <p14:creationId xmlns:p14="http://schemas.microsoft.com/office/powerpoint/2010/main" val="357671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 Whittenberg </a:t>
            </a:r>
            <a:r>
              <a:rPr lang="en-US" baseline="0" dirty="0" smtClean="0"/>
              <a:t>developed </a:t>
            </a:r>
            <a:r>
              <a:rPr lang="en-US" baseline="0" dirty="0"/>
              <a:t>this educational module to provide the staff nurse and/or preceptor nurse an orientation to the new model of nursing education. In addition, the module will discuss clinical tools for the staff nurse/preceptor to use to facilitate student clinical judgment skills. </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1</a:t>
            </a:fld>
            <a:endParaRPr lang="en-US"/>
          </a:p>
        </p:txBody>
      </p:sp>
    </p:spTree>
    <p:extLst>
      <p:ext uri="{BB962C8B-B14F-4D97-AF65-F5344CB8AC3E}">
        <p14:creationId xmlns:p14="http://schemas.microsoft.com/office/powerpoint/2010/main" val="313388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traditional nursing</a:t>
            </a:r>
            <a:r>
              <a:rPr lang="en-US" baseline="0" dirty="0"/>
              <a:t> model of education</a:t>
            </a:r>
            <a:r>
              <a:rPr lang="en-US" dirty="0"/>
              <a:t> uses a systems design to categorize content into specific disease processes. The teaching learning process under this model places emphasis on lectures, recitations, and demonstration</a:t>
            </a:r>
            <a:r>
              <a:rPr lang="en-US" baseline="0" dirty="0"/>
              <a:t> and the learner is seen as a passive recipient of this information. </a:t>
            </a:r>
            <a:r>
              <a:rPr lang="en-US" dirty="0"/>
              <a:t>Mastery of the content has to be demonstrated through performance in various forms of assessment. The courses are taught in silos, guided individually </a:t>
            </a:r>
            <a:r>
              <a:rPr lang="en-US" baseline="0" dirty="0"/>
              <a:t> </a:t>
            </a:r>
            <a:r>
              <a:rPr lang="en-US" dirty="0"/>
              <a:t>by a syllabus which contains</a:t>
            </a:r>
            <a:r>
              <a:rPr lang="en-US" baseline="0" dirty="0"/>
              <a:t> </a:t>
            </a:r>
            <a:r>
              <a:rPr lang="en-US" dirty="0"/>
              <a:t>content</a:t>
            </a:r>
            <a:r>
              <a:rPr lang="en-US" baseline="0" dirty="0"/>
              <a:t> </a:t>
            </a:r>
            <a:r>
              <a:rPr lang="en-US" dirty="0"/>
              <a:t>specific</a:t>
            </a:r>
            <a:r>
              <a:rPr lang="en-US" baseline="0" dirty="0"/>
              <a:t> to the individual learning environment, however, t</a:t>
            </a:r>
            <a:r>
              <a:rPr lang="en-US" dirty="0"/>
              <a:t>he knowledge learned is</a:t>
            </a:r>
            <a:r>
              <a:rPr lang="en-US" baseline="0" dirty="0"/>
              <a:t> </a:t>
            </a:r>
            <a:r>
              <a:rPr lang="en-US" dirty="0"/>
              <a:t>separated from the classroom</a:t>
            </a:r>
            <a:r>
              <a:rPr lang="en-US" baseline="0" dirty="0"/>
              <a:t> content. The </a:t>
            </a:r>
            <a:r>
              <a:rPr lang="en-US" dirty="0"/>
              <a:t>belief is that somehow</a:t>
            </a:r>
            <a:r>
              <a:rPr lang="en-US" baseline="0" dirty="0"/>
              <a:t> the learners will end up knowing how to transfer what they have learned from each environment to life outside the classroom (Hardin &amp; Richardson, 2012).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11</a:t>
            </a:fld>
            <a:endParaRPr lang="en-US"/>
          </a:p>
        </p:txBody>
      </p:sp>
    </p:spTree>
    <p:extLst>
      <p:ext uri="{BB962C8B-B14F-4D97-AF65-F5344CB8AC3E}">
        <p14:creationId xmlns:p14="http://schemas.microsoft.com/office/powerpoint/2010/main" val="308005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think conceptually is the ability to understand a situation by identifying patterns and addressing key underlying issues. Concept-based learning</a:t>
            </a:r>
            <a:r>
              <a:rPr lang="en-US" dirty="0"/>
              <a:t> is an approach to learning</a:t>
            </a:r>
            <a:r>
              <a:rPr lang="en-US" baseline="0" dirty="0"/>
              <a:t> that brings real world meaning to content in the classroom. Introducing the students to nursing concepts and engaging them in active learning assist the students to make connections and link factual information and exemplars to the concepts (</a:t>
            </a:r>
            <a:r>
              <a:rPr lang="en-US" baseline="0" dirty="0" err="1"/>
              <a:t>Gethy-Eby</a:t>
            </a:r>
            <a:r>
              <a:rPr lang="en-US" baseline="0" dirty="0"/>
              <a:t>, Beery, &amp; XU, 2014).  The conceptual approach extends from didactic courses into the clinical setting, providing an opportunity  for students to experience concepts in various clinical applications (Nielson, </a:t>
            </a:r>
            <a:r>
              <a:rPr lang="en-US" baseline="0" dirty="0" err="1"/>
              <a:t>Noone</a:t>
            </a:r>
            <a:r>
              <a:rPr lang="en-US" baseline="0" dirty="0"/>
              <a:t>, &amp; Mathews, 2013).</a:t>
            </a:r>
          </a:p>
          <a:p>
            <a:r>
              <a:rPr lang="en-US" baseline="0" dirty="0"/>
              <a:t>According to the literature, some authors have suggested that development of clinical judgment results from the understanding of patient care on a conceptual level (Giddens et al.,2009). </a:t>
            </a:r>
            <a:r>
              <a:rPr lang="en-US" dirty="0"/>
              <a:t>One study in nursing found that an increase in students’ clinical judgment was associated with using concept-based learning in clinical education and when concepts are truly understood, the understanding will endure and transfer across clinical contexts (</a:t>
            </a:r>
            <a:r>
              <a:rPr lang="en-US" dirty="0" err="1"/>
              <a:t>Lasater</a:t>
            </a:r>
            <a:r>
              <a:rPr lang="en-US" dirty="0"/>
              <a:t> &amp; Nielsen, 2009). In the clinical setting, concept-based learning is supported through the use of clinical questioning and guided activities to study a particular key concept related to nursing care of patients (</a:t>
            </a:r>
            <a:r>
              <a:rPr lang="en-US" dirty="0" err="1"/>
              <a:t>Gethy-Eby</a:t>
            </a:r>
            <a:r>
              <a:rPr lang="en-US" dirty="0"/>
              <a:t>, Beery, &amp; XU, 2014). </a:t>
            </a:r>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12</a:t>
            </a:fld>
            <a:endParaRPr lang="en-US"/>
          </a:p>
        </p:txBody>
      </p:sp>
    </p:spTree>
    <p:extLst>
      <p:ext uri="{BB962C8B-B14F-4D97-AF65-F5344CB8AC3E}">
        <p14:creationId xmlns:p14="http://schemas.microsoft.com/office/powerpoint/2010/main" val="3943225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concepts from</a:t>
            </a:r>
            <a:r>
              <a:rPr lang="en-US" baseline="0" dirty="0"/>
              <a:t> Texas CBC (Texas Concept-Based Curriculum, 2015). </a:t>
            </a:r>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13</a:t>
            </a:fld>
            <a:endParaRPr lang="en-US"/>
          </a:p>
        </p:txBody>
      </p:sp>
    </p:spTree>
    <p:extLst>
      <p:ext uri="{BB962C8B-B14F-4D97-AF65-F5344CB8AC3E}">
        <p14:creationId xmlns:p14="http://schemas.microsoft.com/office/powerpoint/2010/main" val="24262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concept is an organizing principle or idea represented by common attributes</a:t>
            </a:r>
            <a:r>
              <a:rPr lang="en-US" baseline="0" dirty="0"/>
              <a:t>. </a:t>
            </a:r>
            <a:r>
              <a:rPr lang="en-US" dirty="0"/>
              <a:t>Research shows that learning transfers from one context to another more effectively when the learner understands not only the facts but also the big picture (Hardin and Richardson, 2012).</a:t>
            </a:r>
            <a:r>
              <a:rPr lang="en-US" baseline="0" dirty="0"/>
              <a:t> A</a:t>
            </a:r>
            <a:r>
              <a:rPr lang="en-US" dirty="0"/>
              <a:t> concept-based nursing</a:t>
            </a:r>
            <a:r>
              <a:rPr lang="en-US" baseline="0" dirty="0"/>
              <a:t> curriculum</a:t>
            </a:r>
            <a:r>
              <a:rPr lang="en-US" dirty="0"/>
              <a:t> is designed</a:t>
            </a:r>
            <a:r>
              <a:rPr lang="en-US" baseline="0" dirty="0"/>
              <a:t> around the</a:t>
            </a:r>
            <a:r>
              <a:rPr lang="en-US" dirty="0"/>
              <a:t> “big ideas” using concepts rather than disease-specific content</a:t>
            </a:r>
            <a:r>
              <a:rPr lang="en-US" baseline="0" dirty="0"/>
              <a:t> which is supported by the traditional nursing curriculum</a:t>
            </a:r>
            <a:r>
              <a:rPr lang="en-US" dirty="0"/>
              <a:t>. On this</a:t>
            </a:r>
            <a:r>
              <a:rPr lang="en-US" baseline="0" dirty="0"/>
              <a:t> slide is a list of t</a:t>
            </a:r>
            <a:r>
              <a:rPr lang="en-US" dirty="0"/>
              <a:t>he concepts that were selected for the Texas Concept-Based Curriculum. The</a:t>
            </a:r>
            <a:r>
              <a:rPr lang="en-US" baseline="0" dirty="0"/>
              <a:t> c</a:t>
            </a:r>
            <a:r>
              <a:rPr lang="en-US" dirty="0"/>
              <a:t>oncepts are divided into two major categories: The Health Care Concepts and the Professional Nursing Concepts. The Health Care Concepts</a:t>
            </a:r>
            <a:r>
              <a:rPr lang="en-US" baseline="0" dirty="0"/>
              <a:t> are</a:t>
            </a:r>
            <a:r>
              <a:rPr lang="en-US" dirty="0"/>
              <a:t> comprised of biophysical and psychosocial concepts. </a:t>
            </a:r>
            <a:r>
              <a:rPr lang="en-US" baseline="0" dirty="0"/>
              <a:t>The</a:t>
            </a:r>
            <a:r>
              <a:rPr lang="en-US" dirty="0"/>
              <a:t> Professional Nursing Concepts</a:t>
            </a:r>
            <a:r>
              <a:rPr lang="en-US" baseline="0" dirty="0"/>
              <a:t> </a:t>
            </a:r>
            <a:r>
              <a:rPr lang="en-US" dirty="0"/>
              <a:t>are comprised of</a:t>
            </a:r>
            <a:r>
              <a:rPr lang="en-US" baseline="0" dirty="0"/>
              <a:t> nursing and health care systems concepts. There are 43 concepts total (Texas Concept-Based Curriculum, 2015). </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14</a:t>
            </a:fld>
            <a:endParaRPr lang="en-US"/>
          </a:p>
        </p:txBody>
      </p:sp>
    </p:spTree>
    <p:extLst>
      <p:ext uri="{BB962C8B-B14F-4D97-AF65-F5344CB8AC3E}">
        <p14:creationId xmlns:p14="http://schemas.microsoft.com/office/powerpoint/2010/main" val="39122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a:t>
            </a:r>
            <a:r>
              <a:rPr lang="en-US" dirty="0"/>
              <a:t>se</a:t>
            </a:r>
            <a:r>
              <a:rPr lang="en-US" baseline="0" dirty="0"/>
              <a:t> o</a:t>
            </a:r>
            <a:r>
              <a:rPr lang="en-US" dirty="0"/>
              <a:t>f</a:t>
            </a:r>
            <a:r>
              <a:rPr lang="en-US" baseline="0" dirty="0"/>
              <a:t> c</a:t>
            </a:r>
            <a:r>
              <a:rPr lang="en-US" dirty="0"/>
              <a:t>oncepts</a:t>
            </a:r>
            <a:r>
              <a:rPr lang="en-US" baseline="0" dirty="0"/>
              <a:t> a</a:t>
            </a:r>
            <a:r>
              <a:rPr lang="en-US" dirty="0"/>
              <a:t>llows</a:t>
            </a:r>
            <a:r>
              <a:rPr lang="en-US" baseline="0" dirty="0"/>
              <a:t> s</a:t>
            </a:r>
            <a:r>
              <a:rPr lang="en-US" dirty="0"/>
              <a:t>tudents</a:t>
            </a:r>
            <a:r>
              <a:rPr lang="en-US" baseline="0" dirty="0"/>
              <a:t> t</a:t>
            </a:r>
            <a:r>
              <a:rPr lang="en-US" dirty="0"/>
              <a:t>o</a:t>
            </a:r>
            <a:r>
              <a:rPr lang="en-US" baseline="0" dirty="0"/>
              <a:t> r</a:t>
            </a:r>
            <a:r>
              <a:rPr lang="en-US" dirty="0"/>
              <a:t>ecognize</a:t>
            </a:r>
            <a:r>
              <a:rPr lang="en-US" baseline="0" dirty="0"/>
              <a:t> f</a:t>
            </a:r>
            <a:r>
              <a:rPr lang="en-US" dirty="0"/>
              <a:t>eatures</a:t>
            </a:r>
            <a:r>
              <a:rPr lang="en-US" baseline="0" dirty="0"/>
              <a:t> o</a:t>
            </a:r>
            <a:r>
              <a:rPr lang="en-US" dirty="0"/>
              <a:t>f</a:t>
            </a:r>
            <a:r>
              <a:rPr lang="en-US" baseline="0" dirty="0"/>
              <a:t> a c</a:t>
            </a:r>
            <a:r>
              <a:rPr lang="en-US" dirty="0"/>
              <a:t>ondition</a:t>
            </a:r>
            <a:r>
              <a:rPr lang="en-US" baseline="0" dirty="0"/>
              <a:t> a</a:t>
            </a:r>
            <a:r>
              <a:rPr lang="en-US" dirty="0"/>
              <a:t>nd</a:t>
            </a:r>
            <a:r>
              <a:rPr lang="en-US" baseline="0" dirty="0"/>
              <a:t> </a:t>
            </a:r>
            <a:r>
              <a:rPr lang="en-US" dirty="0"/>
              <a:t>apply</a:t>
            </a:r>
            <a:r>
              <a:rPr lang="en-US" baseline="0" dirty="0"/>
              <a:t> w</a:t>
            </a:r>
            <a:r>
              <a:rPr lang="en-US" dirty="0"/>
              <a:t>hat</a:t>
            </a:r>
            <a:r>
              <a:rPr lang="en-US" baseline="0" dirty="0"/>
              <a:t> </a:t>
            </a:r>
            <a:r>
              <a:rPr lang="en-US" dirty="0"/>
              <a:t>they</a:t>
            </a:r>
            <a:r>
              <a:rPr lang="en-US" baseline="0" dirty="0"/>
              <a:t> </a:t>
            </a:r>
            <a:r>
              <a:rPr lang="en-US" dirty="0"/>
              <a:t>have</a:t>
            </a:r>
            <a:r>
              <a:rPr lang="en-US" baseline="0" dirty="0"/>
              <a:t> </a:t>
            </a:r>
            <a:r>
              <a:rPr lang="en-US" dirty="0"/>
              <a:t>learned</a:t>
            </a:r>
            <a:r>
              <a:rPr lang="en-US" baseline="0" dirty="0"/>
              <a:t> </a:t>
            </a:r>
            <a:r>
              <a:rPr lang="en-US" dirty="0"/>
              <a:t>to</a:t>
            </a:r>
            <a:r>
              <a:rPr lang="en-US" baseline="0" dirty="0"/>
              <a:t> </a:t>
            </a:r>
            <a:r>
              <a:rPr lang="en-US" dirty="0"/>
              <a:t>a</a:t>
            </a:r>
            <a:r>
              <a:rPr lang="en-US" baseline="0" dirty="0"/>
              <a:t> </a:t>
            </a:r>
            <a:r>
              <a:rPr lang="en-US" dirty="0"/>
              <a:t>variety</a:t>
            </a:r>
            <a:r>
              <a:rPr lang="en-US" baseline="0" dirty="0"/>
              <a:t> </a:t>
            </a:r>
            <a:r>
              <a:rPr lang="en-US" dirty="0"/>
              <a:t>of</a:t>
            </a:r>
            <a:r>
              <a:rPr lang="en-US" baseline="0" dirty="0"/>
              <a:t> </a:t>
            </a:r>
            <a:r>
              <a:rPr lang="en-US" dirty="0"/>
              <a:t>situations</a:t>
            </a:r>
            <a:r>
              <a:rPr lang="en-US" baseline="0" dirty="0"/>
              <a:t> </a:t>
            </a:r>
            <a:r>
              <a:rPr lang="en-US" dirty="0"/>
              <a:t>(Giddens,</a:t>
            </a:r>
            <a:r>
              <a:rPr lang="en-US" baseline="0" dirty="0"/>
              <a:t> </a:t>
            </a:r>
            <a:r>
              <a:rPr lang="en-US" dirty="0"/>
              <a:t>Wright,</a:t>
            </a:r>
            <a:r>
              <a:rPr lang="en-US" baseline="0" dirty="0"/>
              <a:t> </a:t>
            </a:r>
            <a:r>
              <a:rPr lang="en-US" dirty="0"/>
              <a:t>&amp;</a:t>
            </a:r>
            <a:r>
              <a:rPr lang="en-US" baseline="0" dirty="0"/>
              <a:t> </a:t>
            </a:r>
            <a:r>
              <a:rPr lang="en-US" dirty="0"/>
              <a:t>Gray,</a:t>
            </a:r>
            <a:r>
              <a:rPr lang="en-US" baseline="0" dirty="0"/>
              <a:t> </a:t>
            </a:r>
            <a:r>
              <a:rPr lang="en-US" dirty="0"/>
              <a:t>2012).</a:t>
            </a:r>
            <a:r>
              <a:rPr lang="en-US" baseline="0" dirty="0"/>
              <a:t> For example, t</a:t>
            </a:r>
            <a:r>
              <a:rPr lang="en-US" dirty="0"/>
              <a:t>he concept of</a:t>
            </a:r>
            <a:r>
              <a:rPr lang="en-US" baseline="0" dirty="0"/>
              <a:t> gas exchange is defined as “the process by which oxygen is transported to cells and carbon dioxide is transported from cells.” The term “process” within the definition refers to the categories of ventilation, transport, and perfusion (Giddens, 2013). These categories serve to identify when the concept of gas exchange is functioning in the patient at an optimal level or identifies a patient who is at risk or is experiencing a problem with gas exchange. Exemplars are things which are “A Typical Example or Excellent model“ of the concept and are chosen based on prevalence (Exemplar, </a:t>
            </a:r>
            <a:r>
              <a:rPr lang="en-US" baseline="0" dirty="0" err="1"/>
              <a:t>n.d.</a:t>
            </a:r>
            <a:r>
              <a:rPr lang="en-US" baseline="0" dirty="0"/>
              <a:t>). For instance, this slide illustrates the concept of gas exchange with a “ventilation problem” and the exemplars of pneumonia, infant respiratory distress syndrome and lung cancer. Using only a few key exemplars allows faculty and students to focus in depth and study those conditions or situations that are most prevalent. </a:t>
            </a:r>
          </a:p>
        </p:txBody>
      </p:sp>
      <p:sp>
        <p:nvSpPr>
          <p:cNvPr id="4" name="Slide Number Placeholder 3"/>
          <p:cNvSpPr>
            <a:spLocks noGrp="1"/>
          </p:cNvSpPr>
          <p:nvPr>
            <p:ph type="sldNum" sz="quarter" idx="10"/>
          </p:nvPr>
        </p:nvSpPr>
        <p:spPr/>
        <p:txBody>
          <a:bodyPr/>
          <a:lstStyle/>
          <a:p>
            <a:fld id="{1C4482A5-C820-4075-91A3-DD4F35AC29C0}" type="slidenum">
              <a:rPr lang="en-US" smtClean="0"/>
              <a:pPr/>
              <a:t>15</a:t>
            </a:fld>
            <a:endParaRPr lang="en-US"/>
          </a:p>
        </p:txBody>
      </p:sp>
    </p:spTree>
    <p:extLst>
      <p:ext uri="{BB962C8B-B14F-4D97-AF65-F5344CB8AC3E}">
        <p14:creationId xmlns:p14="http://schemas.microsoft.com/office/powerpoint/2010/main" val="159802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 concept of functional</a:t>
            </a:r>
            <a:r>
              <a:rPr lang="en-US" baseline="0" dirty="0"/>
              <a:t> ability</a:t>
            </a:r>
            <a:r>
              <a:rPr lang="en-US" dirty="0"/>
              <a:t> positioned in the center as the focus for learning. </a:t>
            </a:r>
            <a:r>
              <a:rPr lang="en-US" baseline="0" dirty="0"/>
              <a:t>The</a:t>
            </a:r>
            <a:r>
              <a:rPr lang="en-US" dirty="0"/>
              <a:t> concepts of cognition,</a:t>
            </a:r>
            <a:r>
              <a:rPr lang="en-US" baseline="0" dirty="0"/>
              <a:t> sensory perception, mobility, &amp; coping</a:t>
            </a:r>
            <a:r>
              <a:rPr lang="en-US" dirty="0"/>
              <a:t> represent interrelated concepts.</a:t>
            </a:r>
            <a:r>
              <a:rPr lang="en-US" baseline="0" dirty="0"/>
              <a:t> </a:t>
            </a:r>
            <a:r>
              <a:rPr lang="en-US" dirty="0"/>
              <a:t>Interrelated concepts are concepts which either affect the concept of focus or are affected by the concept of focus (Texas Concept Based Curriculum, 2015) . For example, a</a:t>
            </a:r>
            <a:r>
              <a:rPr lang="en-US" baseline="0" dirty="0"/>
              <a:t> patient with good functional ability must have the capacity to perform actual and required activities for daily living. However, if one or more of the interrelated concepts are not functioning adequately in the patient, function ability cannot exist in the patient at it’s optimal level, and will require an action form the nurse.</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16</a:t>
            </a:fld>
            <a:endParaRPr lang="en-US"/>
          </a:p>
        </p:txBody>
      </p:sp>
    </p:spTree>
    <p:extLst>
      <p:ext uri="{BB962C8B-B14F-4D97-AF65-F5344CB8AC3E}">
        <p14:creationId xmlns:p14="http://schemas.microsoft.com/office/powerpoint/2010/main" val="3464359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concept-based nursing model of education requires not only the acquisition but the active application of knowledge, skills, and processes (Hardin and Richardson, 2012).</a:t>
            </a:r>
            <a:endParaRPr lang="en-US" dirty="0"/>
          </a:p>
          <a:p>
            <a:endParaRPr lang="en-US" dirty="0"/>
          </a:p>
          <a:p>
            <a:r>
              <a:rPr lang="en-US" dirty="0"/>
              <a:t>This Venn diagram illustrates how the concept</a:t>
            </a:r>
            <a:r>
              <a:rPr lang="en-US" baseline="0" dirty="0"/>
              <a:t> is positioned as</a:t>
            </a:r>
            <a:r>
              <a:rPr lang="en-US" dirty="0"/>
              <a:t> the focus for</a:t>
            </a:r>
            <a:r>
              <a:rPr lang="en-US" baseline="0" dirty="0"/>
              <a:t> </a:t>
            </a:r>
            <a:r>
              <a:rPr lang="en-US" dirty="0"/>
              <a:t>concept-based learning. Nursing practice, skills, theory</a:t>
            </a:r>
            <a:r>
              <a:rPr lang="en-US" baseline="0" dirty="0"/>
              <a:t> and </a:t>
            </a:r>
            <a:r>
              <a:rPr lang="en-US" dirty="0"/>
              <a:t>related disease processes (exemplars)</a:t>
            </a:r>
            <a:r>
              <a:rPr lang="en-US" baseline="0" dirty="0"/>
              <a:t> are</a:t>
            </a:r>
            <a:r>
              <a:rPr lang="en-US" dirty="0"/>
              <a:t> integrated with the corresponding concept and</a:t>
            </a:r>
            <a:r>
              <a:rPr lang="en-US" baseline="0" dirty="0"/>
              <a:t> are </a:t>
            </a:r>
            <a:r>
              <a:rPr lang="en-US" dirty="0"/>
              <a:t>threaded throughout the curriculum. Each of the outer</a:t>
            </a:r>
            <a:r>
              <a:rPr lang="en-US" baseline="0" dirty="0"/>
              <a:t> circles is categorized and</a:t>
            </a:r>
            <a:r>
              <a:rPr lang="en-US" dirty="0"/>
              <a:t> include important nursing actions and required care competencies for educating and training the students how to think and develop clinical judgment. </a:t>
            </a:r>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17</a:t>
            </a:fld>
            <a:endParaRPr lang="en-US"/>
          </a:p>
        </p:txBody>
      </p:sp>
    </p:spTree>
    <p:extLst>
      <p:ext uri="{BB962C8B-B14F-4D97-AF65-F5344CB8AC3E}">
        <p14:creationId xmlns:p14="http://schemas.microsoft.com/office/powerpoint/2010/main" val="3918318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a:t>
            </a:r>
            <a:r>
              <a:rPr lang="en-US" baseline="0" dirty="0"/>
              <a:t> concept of gas exchange as the focus for learning. Let’s activate learning by referring to your handouts and answering the questions on the slide.</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18</a:t>
            </a:fld>
            <a:endParaRPr lang="en-US"/>
          </a:p>
        </p:txBody>
      </p:sp>
    </p:spTree>
    <p:extLst>
      <p:ext uri="{BB962C8B-B14F-4D97-AF65-F5344CB8AC3E}">
        <p14:creationId xmlns:p14="http://schemas.microsoft.com/office/powerpoint/2010/main" val="3937786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three</a:t>
            </a:r>
            <a:r>
              <a:rPr lang="en-US" baseline="0" dirty="0"/>
              <a:t> l</a:t>
            </a:r>
            <a:r>
              <a:rPr lang="en-US" dirty="0"/>
              <a:t>earning objectives</a:t>
            </a:r>
          </a:p>
        </p:txBody>
      </p:sp>
      <p:sp>
        <p:nvSpPr>
          <p:cNvPr id="4" name="Slide Number Placeholder 3"/>
          <p:cNvSpPr>
            <a:spLocks noGrp="1"/>
          </p:cNvSpPr>
          <p:nvPr>
            <p:ph type="sldNum" sz="quarter" idx="10"/>
          </p:nvPr>
        </p:nvSpPr>
        <p:spPr/>
        <p:txBody>
          <a:bodyPr/>
          <a:lstStyle/>
          <a:p>
            <a:fld id="{1C4482A5-C820-4075-91A3-DD4F35AC29C0}" type="slidenum">
              <a:rPr lang="en-US" smtClean="0"/>
              <a:pPr/>
              <a:t>19</a:t>
            </a:fld>
            <a:endParaRPr lang="en-US"/>
          </a:p>
        </p:txBody>
      </p:sp>
    </p:spTree>
    <p:extLst>
      <p:ext uri="{BB962C8B-B14F-4D97-AF65-F5344CB8AC3E}">
        <p14:creationId xmlns:p14="http://schemas.microsoft.com/office/powerpoint/2010/main" val="690920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a:t>
            </a:r>
            <a:r>
              <a:rPr lang="en-US" baseline="0" dirty="0"/>
              <a:t> on</a:t>
            </a:r>
            <a:r>
              <a:rPr lang="en-US" dirty="0"/>
              <a:t> your clinical experiences in nursing school. What</a:t>
            </a:r>
            <a:r>
              <a:rPr lang="en-US" baseline="0" dirty="0"/>
              <a:t> </a:t>
            </a:r>
            <a:r>
              <a:rPr lang="en-US" dirty="0"/>
              <a:t>do you remember about the</a:t>
            </a:r>
            <a:r>
              <a:rPr lang="en-US" baseline="0" dirty="0"/>
              <a:t> </a:t>
            </a:r>
            <a:r>
              <a:rPr lang="en-US" dirty="0"/>
              <a:t>staff nurses? Were they helpful,</a:t>
            </a:r>
            <a:r>
              <a:rPr lang="en-US" baseline="0" dirty="0"/>
              <a:t> </a:t>
            </a:r>
            <a:r>
              <a:rPr lang="en-US" dirty="0"/>
              <a:t>supportive, and encouraging? How</a:t>
            </a:r>
            <a:r>
              <a:rPr lang="en-US" baseline="0" dirty="0"/>
              <a:t> </a:t>
            </a:r>
            <a:r>
              <a:rPr lang="en-US" dirty="0"/>
              <a:t>did they help you learn to be the</a:t>
            </a:r>
            <a:r>
              <a:rPr lang="en-US" baseline="0" dirty="0"/>
              <a:t> </a:t>
            </a:r>
            <a:r>
              <a:rPr lang="en-US" dirty="0"/>
              <a:t>nurse you are today? Preceptors are leaders and influencers. P</a:t>
            </a:r>
            <a:r>
              <a:rPr lang="en-US" baseline="0" dirty="0"/>
              <a:t>receptors can use their influence in many situations to obtain what is needed in their roles as preceptors and nurses. </a:t>
            </a:r>
          </a:p>
          <a:p>
            <a:r>
              <a:rPr lang="en-US" dirty="0"/>
              <a:t>The role of staff nurse/preceptor is a organized, evidence-based, outcome-driven approach to assuring competence in</a:t>
            </a:r>
            <a:r>
              <a:rPr lang="en-US" baseline="0" dirty="0"/>
              <a:t> practice and </a:t>
            </a:r>
            <a:r>
              <a:rPr lang="en-US" dirty="0"/>
              <a:t>provides the clinical teaching opportunities that are critical to student learning</a:t>
            </a:r>
            <a:r>
              <a:rPr lang="en-US" baseline="0" dirty="0"/>
              <a:t> (</a:t>
            </a:r>
            <a:r>
              <a:rPr lang="en-US" baseline="0" dirty="0" err="1"/>
              <a:t>Halse</a:t>
            </a:r>
            <a:r>
              <a:rPr lang="en-US" baseline="0" dirty="0"/>
              <a:t>, </a:t>
            </a:r>
            <a:r>
              <a:rPr lang="en-US" baseline="0" dirty="0" err="1"/>
              <a:t>Fonn</a:t>
            </a:r>
            <a:r>
              <a:rPr lang="en-US" baseline="0" dirty="0"/>
              <a:t>, &amp; Christiansen 2014).  The preceptor role is multifaceted and includes the roles of coach, teacher, facilitator, resource person and evaluator (</a:t>
            </a:r>
            <a:r>
              <a:rPr lang="fi-FI" baseline="0" dirty="0"/>
              <a:t>Kaihlanen, Lakanmaa, &amp; Salminen, 2013</a:t>
            </a:r>
            <a:r>
              <a:rPr lang="en-US" baseline="0" dirty="0"/>
              <a:t>).</a:t>
            </a:r>
          </a:p>
          <a:p>
            <a:endParaRPr lang="en-US" baseline="0" dirty="0"/>
          </a:p>
          <a:p>
            <a:r>
              <a:rPr lang="en-US" baseline="0" dirty="0"/>
              <a:t>For example, as coach the staff nurse/preceptor guides and directs the student in their concept-based learning experiences by meeting with the student throughout the day to establish, review and evaluate concept-based learning objectives and activities (Henderson and Tyler, 2011).</a:t>
            </a:r>
          </a:p>
          <a:p>
            <a:endParaRPr lang="en-US" baseline="0" dirty="0"/>
          </a:p>
          <a:p>
            <a:r>
              <a:rPr lang="en-US" baseline="0" dirty="0"/>
              <a:t>In the role as teacher, the staff nurse/preceptor seeks learning experiences to enhance learning. i.e., the staff nurse/preceptor may find learning experiences that allow the student to build on current knowledge of the assigned or identified concepts by identifying patients with corresponding problems (</a:t>
            </a:r>
            <a:r>
              <a:rPr lang="en-US" baseline="0" dirty="0" err="1"/>
              <a:t>Nishioka</a:t>
            </a:r>
            <a:r>
              <a:rPr lang="en-US" baseline="0" dirty="0"/>
              <a:t>, Coe, &amp; </a:t>
            </a:r>
            <a:r>
              <a:rPr lang="en-US" baseline="0" dirty="0" err="1"/>
              <a:t>Makato</a:t>
            </a:r>
            <a:r>
              <a:rPr lang="en-US" baseline="0" dirty="0"/>
              <a:t>, 2014).</a:t>
            </a:r>
          </a:p>
          <a:p>
            <a:endParaRPr lang="en-US" baseline="0" dirty="0"/>
          </a:p>
          <a:p>
            <a:r>
              <a:rPr lang="en-US" baseline="0" dirty="0"/>
              <a:t>In the role as facilitator, the staff nurse/preceptor helps to bring about optimal learning experiences by using active dialogue to examine unique clinical situations and encourage student reflection on practice and assumptions with the intent of developing clinical judgement (Henderson and Tyler, 2011).</a:t>
            </a:r>
          </a:p>
          <a:p>
            <a:endParaRPr lang="en-US" baseline="0" dirty="0"/>
          </a:p>
          <a:p>
            <a:r>
              <a:rPr lang="en-US" baseline="0" dirty="0"/>
              <a:t>In the role as a resource person, the staff nurse/preceptor helps the student discover the right disciplines, people, policies, and equipment by using their knowledge of the workplace to maximize learning opportunities thereby removing obstacles and enhancing learning opportunities (Henderson and Eaton, 2012).</a:t>
            </a:r>
          </a:p>
          <a:p>
            <a:endParaRPr lang="en-US" baseline="0" dirty="0"/>
          </a:p>
          <a:p>
            <a:r>
              <a:rPr lang="en-US" baseline="0" dirty="0"/>
              <a:t>In the role as evaluator, the staff nurse/preceptor assesses the students progress in achieving learning objectives.  Offering feedback that is positive and constructive is one of the most powerful tools a staff nurse/preceptor has to help the student have a positive learning experience (</a:t>
            </a:r>
            <a:r>
              <a:rPr lang="en-US" baseline="0" dirty="0" err="1"/>
              <a:t>Chuan</a:t>
            </a:r>
            <a:r>
              <a:rPr lang="en-US" baseline="0" dirty="0"/>
              <a:t> and Barnett, 2012).</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20</a:t>
            </a:fld>
            <a:endParaRPr lang="en-US"/>
          </a:p>
        </p:txBody>
      </p:sp>
    </p:spTree>
    <p:extLst>
      <p:ext uri="{BB962C8B-B14F-4D97-AF65-F5344CB8AC3E}">
        <p14:creationId xmlns:p14="http://schemas.microsoft.com/office/powerpoint/2010/main" val="165219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Module Outline</a:t>
            </a:r>
          </a:p>
        </p:txBody>
      </p:sp>
      <p:sp>
        <p:nvSpPr>
          <p:cNvPr id="4" name="Slide Number Placeholder 3"/>
          <p:cNvSpPr>
            <a:spLocks noGrp="1"/>
          </p:cNvSpPr>
          <p:nvPr>
            <p:ph type="sldNum" sz="quarter" idx="10"/>
          </p:nvPr>
        </p:nvSpPr>
        <p:spPr/>
        <p:txBody>
          <a:bodyPr/>
          <a:lstStyle/>
          <a:p>
            <a:fld id="{1C4482A5-C820-4075-91A3-DD4F35AC29C0}" type="slidenum">
              <a:rPr lang="en-US" smtClean="0"/>
              <a:pPr/>
              <a:t>2</a:t>
            </a:fld>
            <a:endParaRPr lang="en-US"/>
          </a:p>
        </p:txBody>
      </p:sp>
    </p:spTree>
    <p:extLst>
      <p:ext uri="{BB962C8B-B14F-4D97-AF65-F5344CB8AC3E}">
        <p14:creationId xmlns:p14="http://schemas.microsoft.com/office/powerpoint/2010/main" val="4158305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judgment and reasoning are essential elements of a nurse’s decision making process. Clinical judgment is a sensible way to understand the ongoing influences and processes that result in nursing judgments</a:t>
            </a:r>
            <a:r>
              <a:rPr lang="en-US" baseline="0" dirty="0"/>
              <a:t> and actions. It includes determining the cause of a problem or distinguishing between two similar problems, and discriminating  between two or more courses of action (</a:t>
            </a:r>
            <a:r>
              <a:rPr lang="en-US" baseline="0" dirty="0" err="1"/>
              <a:t>Lasater</a:t>
            </a:r>
            <a:r>
              <a:rPr lang="en-US" baseline="0" dirty="0"/>
              <a:t>, 2011). </a:t>
            </a:r>
            <a:r>
              <a:rPr lang="en-US" dirty="0"/>
              <a:t> I think we</a:t>
            </a:r>
            <a:r>
              <a:rPr lang="en-US" baseline="0" dirty="0"/>
              <a:t> all</a:t>
            </a:r>
            <a:r>
              <a:rPr lang="en-US" dirty="0"/>
              <a:t> agree that</a:t>
            </a:r>
            <a:r>
              <a:rPr lang="en-US" baseline="0" dirty="0"/>
              <a:t> c</a:t>
            </a:r>
            <a:r>
              <a:rPr lang="en-US" dirty="0"/>
              <a:t>linical practice involves complex patient situations that don’t follow the textbook. At any given time a clinical situation may change rapidly and requires reasoning in transition with continuous appraisal and response as the situation unfolds. </a:t>
            </a:r>
            <a:r>
              <a:rPr lang="en-US" baseline="0" dirty="0"/>
              <a:t>To improve on the traditional nursing process model of practice the application</a:t>
            </a:r>
            <a:r>
              <a:rPr lang="en-US" dirty="0"/>
              <a:t> of Tanner’s model of clinical judgment</a:t>
            </a:r>
            <a:r>
              <a:rPr lang="en-US" baseline="0" dirty="0"/>
              <a:t> </a:t>
            </a:r>
            <a:r>
              <a:rPr lang="en-US" dirty="0"/>
              <a:t>provides the staff nurse/preceptor with a framework for devising</a:t>
            </a:r>
            <a:r>
              <a:rPr lang="en-US" baseline="0" dirty="0"/>
              <a:t> questions that will facilitate students’ thinking while mirroring </a:t>
            </a:r>
            <a:r>
              <a:rPr lang="en-US" dirty="0"/>
              <a:t>conceptual thinking (</a:t>
            </a:r>
            <a:r>
              <a:rPr lang="en-US" dirty="0" err="1"/>
              <a:t>Lasater</a:t>
            </a:r>
            <a:r>
              <a:rPr lang="en-US" dirty="0"/>
              <a:t> &amp; Nielson, 2009). </a:t>
            </a:r>
          </a:p>
          <a:p>
            <a:endParaRPr lang="en-US" dirty="0"/>
          </a:p>
          <a:p>
            <a:r>
              <a:rPr lang="en-US" dirty="0"/>
              <a:t>There are four aspects of the clinical judgment process</a:t>
            </a:r>
            <a:r>
              <a:rPr lang="en-US" baseline="0" dirty="0"/>
              <a:t> (</a:t>
            </a:r>
            <a:r>
              <a:rPr lang="en-US" baseline="0" dirty="0" err="1"/>
              <a:t>Lasater</a:t>
            </a:r>
            <a:r>
              <a:rPr lang="en-US" baseline="0" dirty="0"/>
              <a:t>, 2011).</a:t>
            </a:r>
            <a:r>
              <a:rPr lang="en-US" dirty="0"/>
              <a:t> The statements have been modified to include</a:t>
            </a:r>
            <a:r>
              <a:rPr lang="en-US" baseline="0" dirty="0"/>
              <a:t> the</a:t>
            </a:r>
            <a:r>
              <a:rPr lang="en-US" dirty="0"/>
              <a:t> use of concepts and exemplars:</a:t>
            </a:r>
          </a:p>
          <a:p>
            <a:pPr marL="228600" indent="-228600">
              <a:buFont typeface="+mj-lt"/>
              <a:buAutoNum type="arabicPeriod"/>
            </a:pPr>
            <a:r>
              <a:rPr lang="en-US" dirty="0"/>
              <a:t>Noticing” is more than just an assessment</a:t>
            </a:r>
            <a:r>
              <a:rPr lang="en-US" baseline="0" dirty="0"/>
              <a:t> as it also incorporates the nurses’ background knowledge and experience. </a:t>
            </a:r>
            <a:r>
              <a:rPr lang="en-US" dirty="0"/>
              <a:t> It pertains to the ability of the student to</a:t>
            </a:r>
            <a:r>
              <a:rPr lang="en-US" baseline="0" dirty="0"/>
              <a:t> recognize a concept within the context of the patient situation by relating to the patient and coming to understand how the patient typically responds through identifying patterns.</a:t>
            </a:r>
          </a:p>
          <a:p>
            <a:pPr marL="228600" indent="-228600">
              <a:buFont typeface="+mj-lt"/>
              <a:buAutoNum type="arabicPeriod"/>
            </a:pPr>
            <a:r>
              <a:rPr lang="en-US" baseline="0" dirty="0"/>
              <a:t>Interpreting pertains to the ability of the student to summarize findings about the concept status of their patient. </a:t>
            </a:r>
          </a:p>
          <a:p>
            <a:pPr marL="228600" indent="-228600">
              <a:buFont typeface="+mj-lt"/>
              <a:buAutoNum type="arabicPeriod"/>
            </a:pPr>
            <a:r>
              <a:rPr lang="en-US" baseline="0" dirty="0"/>
              <a:t>Responding pertains to the students ability to express the goals of their nursing care with regard to the concept in their patient.</a:t>
            </a:r>
          </a:p>
          <a:p>
            <a:pPr marL="228600" indent="-228600">
              <a:buFont typeface="+mj-lt"/>
              <a:buAutoNum type="arabicPeriod"/>
            </a:pPr>
            <a:r>
              <a:rPr lang="en-US" baseline="0" dirty="0"/>
              <a:t>Reflection pertains to short but narrative and structured sessions which allow for the student and nurse to share knowledge and learn from one another.</a:t>
            </a:r>
          </a:p>
          <a:p>
            <a:pPr marL="1143000" lvl="2" indent="-228600">
              <a:buFont typeface="+mj-lt"/>
              <a:buAutoNum type="arabicPeriod"/>
            </a:pPr>
            <a:r>
              <a:rPr lang="en-US" baseline="0" dirty="0"/>
              <a:t>Reflection-in-action: Refers to the ability to “read” the patient, how the patient is responding to the interventions and adjust the intervention based on that assessment.  </a:t>
            </a:r>
          </a:p>
          <a:p>
            <a:pPr marL="1143000" lvl="2" indent="-228600">
              <a:buFont typeface="+mj-lt"/>
              <a:buAutoNum type="arabicPeriod"/>
            </a:pPr>
            <a:r>
              <a:rPr lang="en-US" baseline="0" dirty="0"/>
              <a:t>Reflection-on-action: Refers to what the nurse or (student) gained from their experience and how the experience contributed to their ongoing clinical knowledge development.  </a:t>
            </a:r>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21</a:t>
            </a:fld>
            <a:endParaRPr lang="en-US"/>
          </a:p>
        </p:txBody>
      </p:sp>
    </p:spTree>
    <p:extLst>
      <p:ext uri="{BB962C8B-B14F-4D97-AF65-F5344CB8AC3E}">
        <p14:creationId xmlns:p14="http://schemas.microsoft.com/office/powerpoint/2010/main" val="3825781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traditional model of clinical learning, the students</a:t>
            </a:r>
            <a:r>
              <a:rPr lang="en-US" baseline="0" dirty="0"/>
              <a:t> present to the clinical site and are assigned a patient assignment. The clinical objectives</a:t>
            </a:r>
          </a:p>
          <a:p>
            <a:r>
              <a:rPr lang="en-US" baseline="0" dirty="0"/>
              <a:t>are focused on the application of skills and medication administration to include a full day of completing tasks. However, due to high patient acuity levels and clinical groups of 8 to 10 students there were large amounts of nonproductive time as students wait for supervision from the instructor (Texas Concept-Based Curriculum, 2015). </a:t>
            </a:r>
          </a:p>
          <a:p>
            <a:endParaRPr lang="en-US" baseline="0" dirty="0"/>
          </a:p>
          <a:p>
            <a:r>
              <a:rPr lang="en-US" dirty="0"/>
              <a:t>To make more efficient use of clinical time the students are</a:t>
            </a:r>
            <a:r>
              <a:rPr lang="en-US" baseline="0" dirty="0"/>
              <a:t> divided into two groups. For the first half of the shift, one group is assigned to perform traditional patient care, administering medications and completing task while the second group spends clinical time on the nursing units in the patient’s room performing focused care activities based on the concepts of the day. </a:t>
            </a:r>
          </a:p>
          <a:p>
            <a:endParaRPr lang="en-US" baseline="0" dirty="0"/>
          </a:p>
          <a:p>
            <a:r>
              <a:rPr lang="en-US" baseline="0" dirty="0"/>
              <a:t>For example, if the concept is fluid and electrolytes, the focused assignment might be for the students to find a certain number of patients with IVs. The students will then determine what fluid and rate the patients are receiving and why, identify pertinent diagnosis, and complete a focused fluid &amp; electrolyte assessment to include; lung sounds, skin turgor, edema, pertinent lab values and medications that might affect fluid balance and compare and contrast what their findings during post conference (Texas Concept-Based Curriculum, 2015).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22</a:t>
            </a:fld>
            <a:endParaRPr lang="en-US"/>
          </a:p>
        </p:txBody>
      </p:sp>
    </p:spTree>
    <p:extLst>
      <p:ext uri="{BB962C8B-B14F-4D97-AF65-F5344CB8AC3E}">
        <p14:creationId xmlns:p14="http://schemas.microsoft.com/office/powerpoint/2010/main" val="2475147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role of the student in the concept-based clinical model is focused on making associations in the development of clinical judgment. The process of developing clinical judgment starts with cultivating an attitude of inquiry. Inquiry is a cyclical process which requires the student to ask questions that leads to the desire for answers which begins the exploration process to find solutions. These solutions create new knowledge based on the findings and from these findings the students reflect on their newly acquired knowledge which in turn leads to more questions (Crookes, Crookes and Walsh, 2013). </a:t>
            </a:r>
          </a:p>
          <a:p>
            <a:endParaRPr lang="en-US" baseline="0" dirty="0"/>
          </a:p>
          <a:p>
            <a:r>
              <a:rPr lang="en-US" baseline="0" dirty="0"/>
              <a:t>By maintaining an open attitude of inquiry, the student can begin to apply classroom learning which is contextualized and linked directly to clinical learning to define clinical problems. Clinical learning opportunities no longer encompass a full day of providing total patient care but include a variety of active learning opportunities that integrate the reflective component  of learning which has been shown to be more effective in transforming knowledge (Mitchell, Jonas-Simpson &amp; Cross, 2013).  </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23</a:t>
            </a:fld>
            <a:endParaRPr lang="en-US"/>
          </a:p>
        </p:txBody>
      </p:sp>
    </p:spTree>
    <p:extLst>
      <p:ext uri="{BB962C8B-B14F-4D97-AF65-F5344CB8AC3E}">
        <p14:creationId xmlns:p14="http://schemas.microsoft.com/office/powerpoint/2010/main" val="1432338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Examine</a:t>
            </a:r>
            <a:r>
              <a:rPr lang="en-US" baseline="0" dirty="0"/>
              <a:t> each question, and discuss with a partner and answer which</a:t>
            </a:r>
            <a:r>
              <a:rPr lang="en-US" dirty="0"/>
              <a:t> component of clinical judgment does the question</a:t>
            </a:r>
            <a:r>
              <a:rPr lang="en-US" baseline="0" dirty="0"/>
              <a:t> represent?</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24</a:t>
            </a:fld>
            <a:endParaRPr lang="en-US"/>
          </a:p>
        </p:txBody>
      </p:sp>
    </p:spTree>
    <p:extLst>
      <p:ext uri="{BB962C8B-B14F-4D97-AF65-F5344CB8AC3E}">
        <p14:creationId xmlns:p14="http://schemas.microsoft.com/office/powerpoint/2010/main" val="290310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of student clinical judgment skills involves the aggregation of relevant knowledge, cue recognition, application, questioning of assumptions, evaluation and reflective thinking applied to nursing context (</a:t>
            </a:r>
            <a:r>
              <a:rPr lang="en-US" dirty="0" err="1"/>
              <a:t>Cappelletti</a:t>
            </a:r>
            <a:r>
              <a:rPr lang="en-US" dirty="0"/>
              <a:t>, Engel, &amp; Prentice, 2014). The staff nurse/preceptor can easily assist with facilitation of student clinical judgment by using basic clinical tools of clinical questioning and support with the use of learning strategies. </a:t>
            </a:r>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25</a:t>
            </a:fld>
            <a:endParaRPr lang="en-US"/>
          </a:p>
        </p:txBody>
      </p:sp>
    </p:spTree>
    <p:extLst>
      <p:ext uri="{BB962C8B-B14F-4D97-AF65-F5344CB8AC3E}">
        <p14:creationId xmlns:p14="http://schemas.microsoft.com/office/powerpoint/2010/main" val="4149959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four learning objectives</a:t>
            </a:r>
          </a:p>
        </p:txBody>
      </p:sp>
      <p:sp>
        <p:nvSpPr>
          <p:cNvPr id="4" name="Slide Number Placeholder 3"/>
          <p:cNvSpPr>
            <a:spLocks noGrp="1"/>
          </p:cNvSpPr>
          <p:nvPr>
            <p:ph type="sldNum" sz="quarter" idx="10"/>
          </p:nvPr>
        </p:nvSpPr>
        <p:spPr/>
        <p:txBody>
          <a:bodyPr/>
          <a:lstStyle/>
          <a:p>
            <a:fld id="{1C4482A5-C820-4075-91A3-DD4F35AC29C0}" type="slidenum">
              <a:rPr lang="en-US" smtClean="0"/>
              <a:pPr/>
              <a:t>26</a:t>
            </a:fld>
            <a:endParaRPr lang="en-US"/>
          </a:p>
        </p:txBody>
      </p:sp>
    </p:spTree>
    <p:extLst>
      <p:ext uri="{BB962C8B-B14F-4D97-AF65-F5344CB8AC3E}">
        <p14:creationId xmlns:p14="http://schemas.microsoft.com/office/powerpoint/2010/main" val="3609000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a:t>
            </a:r>
            <a:r>
              <a:rPr lang="en-US" baseline="0" dirty="0"/>
              <a:t> based in tradition – is thinking based on the status quo, in other words, the way things appear is the way things are and cannot be any other way. In such a world, logic and argumentation has no place because there exists no alternatives and can penetrate no deeper. Traditional thought does not make connections between events and clinical knowledge. Traditional thinking accepts the obvious without questioning and solving the immediate problem is the final step. </a:t>
            </a:r>
            <a:r>
              <a:rPr lang="en-US" dirty="0"/>
              <a:t>To comprehend the traditional mode we must hold in</a:t>
            </a:r>
            <a:r>
              <a:rPr lang="en-US" baseline="0" dirty="0"/>
              <a:t> a state of suspension</a:t>
            </a:r>
            <a:r>
              <a:rPr lang="en-US" dirty="0"/>
              <a:t> our ingrained habits of thought, especially our abstract concept of the individual</a:t>
            </a:r>
            <a:r>
              <a:rPr lang="en-US" baseline="0" dirty="0"/>
              <a:t> ("Nurses As Teachers", 2009). </a:t>
            </a:r>
          </a:p>
          <a:p>
            <a:endParaRPr lang="en-US" baseline="0" dirty="0"/>
          </a:p>
          <a:p>
            <a:r>
              <a:rPr lang="en-US" baseline="0" dirty="0"/>
              <a:t>Critical Thinking – An enhanced form of thinking that help gives focus to the students understanding of clinical situations and ensures advanced decision making at the bedside. Critical thinking advances to clinical judgment. It asks the question “why?” it focuses on observations and monitors a wide variety of objective and subjective data. Critical thinking assertively seeks information to plan interventions, it is used to recognize patterns inside the larger context and makes sense of those patterns based on nursing knowledge and personal experience. Lastly, critical thinking looks more deeply, recognizes assumptions that influence observation and action during the process and seeks peer input into problem solving (</a:t>
            </a:r>
            <a:r>
              <a:rPr lang="en-US" baseline="0" dirty="0" err="1"/>
              <a:t>Cappelletti</a:t>
            </a:r>
            <a:r>
              <a:rPr lang="en-US" baseline="0" dirty="0"/>
              <a:t>, Engel, &amp; Prentice, 2014).</a:t>
            </a:r>
            <a:endParaRPr lang="en-US" dirty="0"/>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27</a:t>
            </a:fld>
            <a:endParaRPr lang="en-US"/>
          </a:p>
        </p:txBody>
      </p:sp>
    </p:spTree>
    <p:extLst>
      <p:ext uri="{BB962C8B-B14F-4D97-AF65-F5344CB8AC3E}">
        <p14:creationId xmlns:p14="http://schemas.microsoft.com/office/powerpoint/2010/main" val="3563282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Asking the student questions is one of our most powerful tools to help guide them through making a clinical judgment. Clinical questioning is used to promote active dialogue between staff nurse/preceptors and students during and after unique clinical situations. Inquiry implies involvement that leads to understanding and concept-based inquiry questions are questions that relate to the various concepts seen in patients. In the early stages of developing clinical judgment it is normal for the students to assign equal weight to all data elements. The staff nurse/preceptor is in a unique position to facilitate the students clinical judgment skills by utilizing inquiry questioning. These questions move the student to think beyond the “what”, which only stimulates recall of factual information to ask students “why” they have reached a conclusion they made or reported upon which they are acting. Even if the students reasoning was accurate and resulted in an appropriate decision, the “why” questions stimulate a conscious review of thought process which is critical to development of clinical judgment (Nielson and Mathews, 2013) &amp; (Nielson, </a:t>
            </a:r>
            <a:r>
              <a:rPr lang="en-US" baseline="0" dirty="0" err="1"/>
              <a:t>Stragnell</a:t>
            </a:r>
            <a:r>
              <a:rPr lang="en-US" baseline="0" dirty="0"/>
              <a:t> &amp; Jester, 2007).</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28</a:t>
            </a:fld>
            <a:endParaRPr lang="en-US"/>
          </a:p>
        </p:txBody>
      </p:sp>
    </p:spTree>
    <p:extLst>
      <p:ext uri="{BB962C8B-B14F-4D97-AF65-F5344CB8AC3E}">
        <p14:creationId xmlns:p14="http://schemas.microsoft.com/office/powerpoint/2010/main" val="3447411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literature, reflection has been</a:t>
            </a:r>
            <a:r>
              <a:rPr lang="en-US" baseline="0" dirty="0"/>
              <a:t> recognized by the nursing profession as a valuable tool for student learning. Reflection allows the student to reflect on, or step back and take a look, at a situation to contemplate whether the action taken was the correct one or whether an alternative action should be taken (Brown, 2010). Reflection lends impetus for affirming or improving practice and the staff nurse/preceptor can utilize the questions to assist the student to make sense of patient situations so that they can understand what they did well and what they could do better in the future.</a:t>
            </a:r>
          </a:p>
          <a:p>
            <a:endParaRPr lang="en-US" baseline="0" dirty="0"/>
          </a:p>
          <a:p>
            <a:r>
              <a:rPr lang="en-US" baseline="0" dirty="0"/>
              <a:t>The questions are patterned after Gibbs Reflective Cycle and are numbered to show progression in which to ask the student recalling a clinical nursing situation, but can be used interchangeably depending on the clinical encounter (</a:t>
            </a:r>
            <a:r>
              <a:rPr lang="en-US" baseline="0" dirty="0" err="1"/>
              <a:t>Oelofsen</a:t>
            </a:r>
            <a:r>
              <a:rPr lang="en-US" baseline="0" dirty="0"/>
              <a:t>, 2012).</a:t>
            </a:r>
          </a:p>
          <a:p>
            <a:endParaRPr lang="en-US" baseline="0" dirty="0"/>
          </a:p>
          <a:p>
            <a:r>
              <a:rPr lang="en-US" baseline="0" dirty="0"/>
              <a:t>For example, by asking the student what happened and what they were thinking and feeling allows for a description of the event. Asking the question, what was good and what was bad about the patient experience assist the student to evaluate their actions. Asking the question, what sense can you make of the experience, promotes student analysis of the situation, and asking what else you could have done, brings about conclusion of the experience. The last question, if it rose again, what would you do? will assist the student in thinking about an action plan.  </a:t>
            </a:r>
            <a:endParaRPr lang="en-US" dirty="0"/>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29</a:t>
            </a:fld>
            <a:endParaRPr lang="en-US"/>
          </a:p>
        </p:txBody>
      </p:sp>
    </p:spTree>
    <p:extLst>
      <p:ext uri="{BB962C8B-B14F-4D97-AF65-F5344CB8AC3E}">
        <p14:creationId xmlns:p14="http://schemas.microsoft.com/office/powerpoint/2010/main" val="3164179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staff nurse/preceptor who uses a questioning approach can</a:t>
            </a:r>
            <a:r>
              <a:rPr lang="en-US" baseline="0" dirty="0"/>
              <a:t>  </a:t>
            </a:r>
            <a:r>
              <a:rPr lang="en-US" dirty="0"/>
              <a:t>demonstrate to the student a critically reflective practicing nurse. One who does not take things at face value, who constantly evaluates, reviews and thinks about their practice with a focus of doing things better. This</a:t>
            </a:r>
            <a:r>
              <a:rPr lang="en-US" baseline="0" dirty="0"/>
              <a:t> </a:t>
            </a:r>
            <a:r>
              <a:rPr lang="en-US" dirty="0"/>
              <a:t>tool uses a series of clinical questions to ask the student before and after administration of the medication</a:t>
            </a:r>
            <a:r>
              <a:rPr lang="en-US" baseline="0" dirty="0"/>
              <a:t> to enhance the students reflection skills. </a:t>
            </a:r>
            <a:r>
              <a:rPr lang="en-US" dirty="0"/>
              <a:t>These questions will assist the student not only to</a:t>
            </a:r>
            <a:r>
              <a:rPr lang="en-US" baseline="0" dirty="0"/>
              <a:t> i</a:t>
            </a:r>
            <a:r>
              <a:rPr lang="en-US" dirty="0"/>
              <a:t>dentify</a:t>
            </a:r>
            <a:r>
              <a:rPr lang="en-US" baseline="0" dirty="0"/>
              <a:t> the purpose of a medication but to think a little deeper about the effects of the medication. The goal is to help the student think through a medications mechanism of action and potential adverse effects to prevent harm and provide safety to the patient. </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30</a:t>
            </a:fld>
            <a:endParaRPr lang="en-US"/>
          </a:p>
        </p:txBody>
      </p:sp>
    </p:spTree>
    <p:extLst>
      <p:ext uri="{BB962C8B-B14F-4D97-AF65-F5344CB8AC3E}">
        <p14:creationId xmlns:p14="http://schemas.microsoft.com/office/powerpoint/2010/main" val="34388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education is evolving. In the</a:t>
            </a:r>
            <a:r>
              <a:rPr lang="en-US" baseline="0" dirty="0"/>
              <a:t> past</a:t>
            </a:r>
            <a:r>
              <a:rPr lang="en-US" dirty="0"/>
              <a:t> several</a:t>
            </a:r>
            <a:r>
              <a:rPr lang="en-US" baseline="0" dirty="0"/>
              <a:t> years, interested parties such as the National League for Nursing (NLN), the Institute of Medicine (IOM), and the Quality and Safety Education for Nurses (QSEN), which are major contributors into nursing education have placed a clarion call for transforming nursing education in response to the need for nursing to encompass an even broader perspective (Davis, 2011). In answer to this call, the concept-based model of nursing education is quickly making head way in an effort to meet the challenges facing nursing students and nurses today. </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3</a:t>
            </a:fld>
            <a:endParaRPr lang="en-US"/>
          </a:p>
        </p:txBody>
      </p:sp>
    </p:spTree>
    <p:extLst>
      <p:ext uri="{BB962C8B-B14F-4D97-AF65-F5344CB8AC3E}">
        <p14:creationId xmlns:p14="http://schemas.microsoft.com/office/powerpoint/2010/main" val="3963291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According to the literature, comparative thinking is our first natural form of thought (Fletcher, 2013).  Using compare &amp; contrast learning strategies are used to assist the student in developing the habits of thinking about thinking (metacognition), striving for accuracy, applying past knowledge to new situations, and thinking and communicating with clarity and precision. By analyzing two or more patients with the same concept, </a:t>
            </a:r>
            <a:r>
              <a:rPr lang="en-US" dirty="0"/>
              <a:t>the students ability to remember</a:t>
            </a:r>
            <a:r>
              <a:rPr lang="en-US" baseline="0" dirty="0"/>
              <a:t> key content and analyze relationships between two or more patients is strengthened (</a:t>
            </a:r>
            <a:r>
              <a:rPr lang="en-US" baseline="0" dirty="0" err="1"/>
              <a:t>Lasater</a:t>
            </a:r>
            <a:r>
              <a:rPr lang="en-US" baseline="0" dirty="0"/>
              <a:t> &amp; Nielson, 2009).</a:t>
            </a:r>
          </a:p>
          <a:p>
            <a:endParaRPr lang="en-US" baseline="0" dirty="0"/>
          </a:p>
          <a:p>
            <a:r>
              <a:rPr lang="en-US" baseline="0" dirty="0"/>
              <a:t>The criteria for comparing and contrasting are organized to include but not limited to: pathophysiology, medications prescribed, pre-existing conditions and attributes of the concept most affecting the patient. </a:t>
            </a:r>
            <a:r>
              <a:rPr lang="en-US" dirty="0"/>
              <a:t>The staff</a:t>
            </a:r>
            <a:r>
              <a:rPr lang="en-US" baseline="0" dirty="0"/>
              <a:t> nurse/preceptor can guide the student to draw and discuss the conclusions to make the comparisons meaningful. The staff nurse/preceptor may modify factors from the tool as applicable to the clinical situation.</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31</a:t>
            </a:fld>
            <a:endParaRPr lang="en-US"/>
          </a:p>
        </p:txBody>
      </p:sp>
    </p:spTree>
    <p:extLst>
      <p:ext uri="{BB962C8B-B14F-4D97-AF65-F5344CB8AC3E}">
        <p14:creationId xmlns:p14="http://schemas.microsoft.com/office/powerpoint/2010/main" val="1122202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t>
            </a:r>
            <a:r>
              <a:rPr lang="en-US" baseline="0" dirty="0"/>
              <a:t> a moment to practice reflection and think about opportunities or situations during your shift where you could focus on clinical judgment opportunities with the student.</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32</a:t>
            </a:fld>
            <a:endParaRPr lang="en-US"/>
          </a:p>
        </p:txBody>
      </p:sp>
    </p:spTree>
    <p:extLst>
      <p:ext uri="{BB962C8B-B14F-4D97-AF65-F5344CB8AC3E}">
        <p14:creationId xmlns:p14="http://schemas.microsoft.com/office/powerpoint/2010/main" val="243859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a:t>
            </a:r>
            <a:r>
              <a:rPr lang="en-US" baseline="0" dirty="0"/>
              <a:t> of her life Florence Nightingale said “May we hope that when we are all dead and gone, leaders will arise who have been personally experienced in the hard, practical work, the difficulties and the joys of organizing nursing reforms, and who will lead far beyond anything we have done.” I challenge you today to take her words to heart and prepare yourself to contribute to the reforms that may take place in your lifetime as a professional nurse. You have much to contribute. This concludes the presentation.</a:t>
            </a:r>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33</a:t>
            </a:fld>
            <a:endParaRPr lang="en-US"/>
          </a:p>
        </p:txBody>
      </p:sp>
    </p:spTree>
    <p:extLst>
      <p:ext uri="{BB962C8B-B14F-4D97-AF65-F5344CB8AC3E}">
        <p14:creationId xmlns:p14="http://schemas.microsoft.com/office/powerpoint/2010/main" val="247339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35</a:t>
            </a:fld>
            <a:endParaRPr lang="en-US"/>
          </a:p>
        </p:txBody>
      </p:sp>
    </p:spTree>
    <p:extLst>
      <p:ext uri="{BB962C8B-B14F-4D97-AF65-F5344CB8AC3E}">
        <p14:creationId xmlns:p14="http://schemas.microsoft.com/office/powerpoint/2010/main" val="418600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one learning objectives</a:t>
            </a:r>
          </a:p>
        </p:txBody>
      </p:sp>
      <p:sp>
        <p:nvSpPr>
          <p:cNvPr id="4" name="Slide Number Placeholder 3"/>
          <p:cNvSpPr>
            <a:spLocks noGrp="1"/>
          </p:cNvSpPr>
          <p:nvPr>
            <p:ph type="sldNum" sz="quarter" idx="10"/>
          </p:nvPr>
        </p:nvSpPr>
        <p:spPr/>
        <p:txBody>
          <a:bodyPr/>
          <a:lstStyle/>
          <a:p>
            <a:fld id="{1C4482A5-C820-4075-91A3-DD4F35AC29C0}" type="slidenum">
              <a:rPr lang="en-US" smtClean="0"/>
              <a:pPr/>
              <a:t>4</a:t>
            </a:fld>
            <a:endParaRPr lang="en-US"/>
          </a:p>
        </p:txBody>
      </p:sp>
    </p:spTree>
    <p:extLst>
      <p:ext uri="{BB962C8B-B14F-4D97-AF65-F5344CB8AC3E}">
        <p14:creationId xmlns:p14="http://schemas.microsoft.com/office/powerpoint/2010/main" val="165205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 secret that we</a:t>
            </a:r>
            <a:r>
              <a:rPr lang="en-US" baseline="0" dirty="0"/>
              <a:t> </a:t>
            </a:r>
            <a:r>
              <a:rPr lang="en-US" dirty="0"/>
              <a:t>live in an era of rapid and profound changes. These</a:t>
            </a:r>
            <a:r>
              <a:rPr lang="en-US" baseline="0" dirty="0"/>
              <a:t> c</a:t>
            </a:r>
            <a:r>
              <a:rPr lang="en-US" dirty="0"/>
              <a:t>hanges have permeated every sector of our culture to include technology, economics, demographics, and education. The Carnegie foundation is a United States based education policy and research center. It was founded by Andrew Carnegie and</a:t>
            </a:r>
            <a:r>
              <a:rPr lang="en-US" baseline="0" dirty="0"/>
              <a:t> </a:t>
            </a:r>
            <a:r>
              <a:rPr lang="en-US" dirty="0"/>
              <a:t>chartered in 1906 by an act of congress.</a:t>
            </a:r>
            <a:r>
              <a:rPr lang="en-US" baseline="0" dirty="0"/>
              <a:t> The foundation released a report which was part of a multiyear comparative study, which was conceived as a way to understand how professionals are prepared to practice. The findings from this report made it clear that nursing education was in need of radical transformation (Carnegie Foundation for the Advancement of Teachers, </a:t>
            </a:r>
            <a:r>
              <a:rPr lang="en-US" baseline="0" dirty="0" err="1"/>
              <a:t>n.d.</a:t>
            </a:r>
            <a:r>
              <a:rPr lang="en-US" baseline="0" dirty="0"/>
              <a:t>). The study identified the traditional model of teacher-centered instruction has become inadequate in meeting it’s objective of preparing nurses for professional practice. The need for new models of nursing education require a more innovative learner-centered model of instruction and will require shifts of integration with content, classroom, clinical teaching and more emphasis placed on clinical reasoning (</a:t>
            </a:r>
            <a:r>
              <a:rPr lang="en-US" baseline="0" dirty="0" err="1"/>
              <a:t>Delunas</a:t>
            </a:r>
            <a:r>
              <a:rPr lang="en-US" baseline="0" dirty="0"/>
              <a:t> &amp; </a:t>
            </a:r>
            <a:r>
              <a:rPr lang="en-US" baseline="0" dirty="0" err="1"/>
              <a:t>Rooda</a:t>
            </a:r>
            <a:r>
              <a:rPr lang="en-US" baseline="0" dirty="0"/>
              <a:t>, 2009).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5</a:t>
            </a:fld>
            <a:endParaRPr lang="en-US"/>
          </a:p>
        </p:txBody>
      </p:sp>
    </p:spTree>
    <p:extLst>
      <p:ext uri="{BB962C8B-B14F-4D97-AF65-F5344CB8AC3E}">
        <p14:creationId xmlns:p14="http://schemas.microsoft.com/office/powerpoint/2010/main" val="265482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in nursing today were taught</a:t>
            </a:r>
            <a:r>
              <a:rPr lang="en-US" baseline="0" dirty="0"/>
              <a:t> by</a:t>
            </a:r>
            <a:r>
              <a:rPr lang="en-US" dirty="0"/>
              <a:t> the traditional approach</a:t>
            </a:r>
            <a:r>
              <a:rPr lang="en-US" baseline="0" dirty="0"/>
              <a:t> to nursing, which is associated with the medical model of instruction and for the most part this approach has served the profession well. For example, the results from the Gallup poll indicate for the 13</a:t>
            </a:r>
            <a:r>
              <a:rPr lang="en-US" baseline="30000" dirty="0"/>
              <a:t>th</a:t>
            </a:r>
            <a:r>
              <a:rPr lang="en-US" baseline="0" dirty="0"/>
              <a:t> year in a row, the public has voted nurses as the most honest and ethical profession in America.  However, the traditional model of nursing education promotes course content that is saturated with the examination of an overwhelming number of disease processes, treatment modalities and information isolated to individual clinical situations and settings (Giddens &amp; Brady, 2007). Many schools still rely on the traditional formal classroom lectures, expecting students to memorize and retain large quantities of information that they may or may not use. The clinical experience may be inadequate depending on the cases that each individual faces. Some experts note that students are at the mercy of whatever situations present themselves when they’re on a clinical rotation; if a patient does not present with a certain condition, they may not get the chance to receive the experience in treating it (</a:t>
            </a:r>
            <a:r>
              <a:rPr lang="en-US" baseline="0" dirty="0" err="1"/>
              <a:t>Schreier</a:t>
            </a:r>
            <a:r>
              <a:rPr lang="en-US" baseline="0" dirty="0"/>
              <a:t>, Peery &amp; McLean, 2009).</a:t>
            </a:r>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6</a:t>
            </a:fld>
            <a:endParaRPr lang="en-US"/>
          </a:p>
        </p:txBody>
      </p:sp>
    </p:spTree>
    <p:extLst>
      <p:ext uri="{BB962C8B-B14F-4D97-AF65-F5344CB8AC3E}">
        <p14:creationId xmlns:p14="http://schemas.microsoft.com/office/powerpoint/2010/main" val="35966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Caring for the sick has certainly gotten more complicated</a:t>
            </a:r>
            <a:r>
              <a:rPr lang="en-US" baseline="0" dirty="0"/>
              <a:t> and the role of the nurse has rapidly evolved as nurses are tasked with an even wider range of health care responsibilities. The core competencies of patient-centered care, teamwork and collaboration, evidence based research, quality, safety and informatics that all health clinicians should possess have evolved in an attempt to manage patient care in an ever changing and complex clinical environment, according to the Quality Chasm report (Institute of Medicine, 2001) and Quality and Safety Education for Nurses (QSEN) competencies (“Quality and Safety Education for Nurses Clinical Evaluation Tool,” 2010).  Nursing education must incorporate new paradigms that can comply and satisfy the needs of the modern clinical environment and the literature shows that the concept-based approach to learning can assist in this transformation as it assists in reforming nursing education (</a:t>
            </a:r>
            <a:r>
              <a:rPr lang="en-US" baseline="0" dirty="0" err="1"/>
              <a:t>Delunas</a:t>
            </a:r>
            <a:r>
              <a:rPr lang="en-US" baseline="0" dirty="0"/>
              <a:t> &amp; </a:t>
            </a:r>
            <a:r>
              <a:rPr lang="en-US" baseline="0" dirty="0" err="1"/>
              <a:t>Rooda</a:t>
            </a:r>
            <a:r>
              <a:rPr lang="en-US" baseline="0" dirty="0"/>
              <a:t>, 2009). </a:t>
            </a:r>
          </a:p>
          <a:p>
            <a:endParaRPr lang="en-US" baseline="0"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7</a:t>
            </a:fld>
            <a:endParaRPr lang="en-US"/>
          </a:p>
        </p:txBody>
      </p:sp>
    </p:spTree>
    <p:extLst>
      <p:ext uri="{BB962C8B-B14F-4D97-AF65-F5344CB8AC3E}">
        <p14:creationId xmlns:p14="http://schemas.microsoft.com/office/powerpoint/2010/main" val="122392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Transformation: The</a:t>
            </a:r>
            <a:r>
              <a:rPr lang="en-US" baseline="0" dirty="0"/>
              <a:t> United States health care system has transformed into a system that focuses on the care of the chronically ill and prevention of illness and due to it’s complexity remains a system with the potential to offer care that can be compromised, resulting in harm, infection, or death; therefore, student nurses must be educated and trained to be able to manage complex transitions from one care setting to another (Institute of Medicine [IOM], 2010)</a:t>
            </a:r>
          </a:p>
          <a:p>
            <a:endParaRPr lang="en-US" baseline="0" dirty="0"/>
          </a:p>
          <a:p>
            <a:r>
              <a:rPr lang="en-US" baseline="0" dirty="0"/>
              <a:t>The Explosion of Scientific Knowledge: As of June, 2011, there were over 1.6 million holdings in the national data base for the National Library of Medicine. There are 13, 000 medical diagnosis to include diseases and injuries. Approximately, 6000 medications and 4000 medical procedures in use and the rapid growth of nursing research and knowledge has made significant contributions to adding layers of content which require more instruction (“</a:t>
            </a:r>
            <a:r>
              <a:rPr lang="en-US" baseline="0" dirty="0" err="1"/>
              <a:t>Nursing:A</a:t>
            </a:r>
            <a:r>
              <a:rPr lang="en-US" baseline="0" dirty="0"/>
              <a:t> Concept-based”,2012).  </a:t>
            </a:r>
          </a:p>
          <a:p>
            <a:endParaRPr lang="en-US" baseline="0" dirty="0"/>
          </a:p>
          <a:p>
            <a:r>
              <a:rPr lang="en-US" baseline="0" dirty="0"/>
              <a:t>Technology advances: The use of smart phones, tablets and notebooks allow students to access information, in addition, today’s nurses are expected to be able to manage information. For example, most health care facilities use electronic medical records which include bar codes for scanning medications, patients and supplies as well as track safety issues and occurrence rates o</a:t>
            </a:r>
            <a:r>
              <a:rPr lang="en-US" dirty="0"/>
              <a:t>f core measures</a:t>
            </a:r>
            <a:r>
              <a:rPr lang="en-US" baseline="0" dirty="0"/>
              <a:t> (“Nursing: A Concept-based”, 2012).</a:t>
            </a:r>
            <a:endParaRPr lang="en-US" dirty="0"/>
          </a:p>
          <a:p>
            <a:endParaRPr lang="en-US" dirty="0"/>
          </a:p>
          <a:p>
            <a:r>
              <a:rPr lang="en-US" baseline="0" dirty="0"/>
              <a:t>Higher level Clinical Reasoning Skills: Nurses take pride in their ability to perform skills, yet, an increasing number of reports by employers reflect the problem that new graduate nurses are not prepared for the workforce. For example, the ability to prioritize care, anticipate risks, recognize unsafe practice or understand caring for a patient while working in a complex setting (Nielson, Noon, &amp; Mathews, 2013).</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C4482A5-C820-4075-91A3-DD4F35AC29C0}" type="slidenum">
              <a:rPr lang="en-US" smtClean="0"/>
              <a:pPr/>
              <a:t>8</a:t>
            </a:fld>
            <a:endParaRPr lang="en-US"/>
          </a:p>
        </p:txBody>
      </p:sp>
    </p:spTree>
    <p:extLst>
      <p:ext uri="{BB962C8B-B14F-4D97-AF65-F5344CB8AC3E}">
        <p14:creationId xmlns:p14="http://schemas.microsoft.com/office/powerpoint/2010/main" val="378581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two learning objectives</a:t>
            </a:r>
          </a:p>
        </p:txBody>
      </p:sp>
      <p:sp>
        <p:nvSpPr>
          <p:cNvPr id="4" name="Slide Number Placeholder 3"/>
          <p:cNvSpPr>
            <a:spLocks noGrp="1"/>
          </p:cNvSpPr>
          <p:nvPr>
            <p:ph type="sldNum" sz="quarter" idx="10"/>
          </p:nvPr>
        </p:nvSpPr>
        <p:spPr/>
        <p:txBody>
          <a:bodyPr/>
          <a:lstStyle/>
          <a:p>
            <a:fld id="{1C4482A5-C820-4075-91A3-DD4F35AC29C0}" type="slidenum">
              <a:rPr lang="en-US" smtClean="0"/>
              <a:pPr/>
              <a:t>10</a:t>
            </a:fld>
            <a:endParaRPr lang="en-US"/>
          </a:p>
        </p:txBody>
      </p:sp>
    </p:spTree>
    <p:extLst>
      <p:ext uri="{BB962C8B-B14F-4D97-AF65-F5344CB8AC3E}">
        <p14:creationId xmlns:p14="http://schemas.microsoft.com/office/powerpoint/2010/main" val="357960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8223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11733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104721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D8019E9-87AE-4725-93C9-9B8FAB0C745F}"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36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94616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243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675B32-8794-4A1C-89DF-1C3B28DF54E3}"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22920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675B32-8794-4A1C-89DF-1C3B28DF54E3}" type="datetimeFigureOut">
              <a:rPr lang="en-US" smtClean="0"/>
              <a:pPr/>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019E9-87AE-4725-93C9-9B8FAB0C745F}"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231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675B32-8794-4A1C-89DF-1C3B28DF54E3}"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019E9-87AE-4725-93C9-9B8FAB0C745F}"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8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75B32-8794-4A1C-89DF-1C3B28DF54E3}"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1238252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675B32-8794-4A1C-89DF-1C3B28DF54E3}"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19E9-87AE-4725-93C9-9B8FAB0C745F}"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72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1032363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675B32-8794-4A1C-89DF-1C3B28DF54E3}"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803678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675B32-8794-4A1C-89DF-1C3B28DF54E3}"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209385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544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441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387387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944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65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410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64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75B32-8794-4A1C-89DF-1C3B28DF54E3}"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94341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675B32-8794-4A1C-89DF-1C3B28DF54E3}"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97921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675B32-8794-4A1C-89DF-1C3B28DF54E3}" type="datetimeFigureOut">
              <a:rPr lang="en-US" smtClean="0"/>
              <a:pPr/>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019E9-87AE-4725-93C9-9B8FAB0C745F}"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1946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675B32-8794-4A1C-89DF-1C3B28DF54E3}"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019E9-87AE-4725-93C9-9B8FAB0C745F}"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597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75B32-8794-4A1C-89DF-1C3B28DF54E3}"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58619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2675B32-8794-4A1C-89DF-1C3B28DF54E3}"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262160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2675B32-8794-4A1C-89DF-1C3B28DF54E3}"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019E9-87AE-4725-93C9-9B8FAB0C745F}" type="slidenum">
              <a:rPr lang="en-US" smtClean="0"/>
              <a:pPr/>
              <a:t>‹#›</a:t>
            </a:fld>
            <a:endParaRPr lang="en-US"/>
          </a:p>
        </p:txBody>
      </p:sp>
    </p:spTree>
    <p:extLst>
      <p:ext uri="{BB962C8B-B14F-4D97-AF65-F5344CB8AC3E}">
        <p14:creationId xmlns:p14="http://schemas.microsoft.com/office/powerpoint/2010/main" val="276867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2675B32-8794-4A1C-89DF-1C3B28DF54E3}" type="datetimeFigureOut">
              <a:rPr lang="en-US" smtClean="0"/>
              <a:pPr/>
              <a:t>9/13/2016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D8019E9-87AE-4725-93C9-9B8FAB0C745F}" type="slidenum">
              <a:rPr lang="en-US" smtClean="0"/>
              <a:pPr/>
              <a:t>‹#›</a:t>
            </a:fld>
            <a:endParaRPr lang="en-US"/>
          </a:p>
        </p:txBody>
      </p:sp>
    </p:spTree>
    <p:extLst>
      <p:ext uri="{BB962C8B-B14F-4D97-AF65-F5344CB8AC3E}">
        <p14:creationId xmlns:p14="http://schemas.microsoft.com/office/powerpoint/2010/main" val="268537702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675B32-8794-4A1C-89DF-1C3B28DF54E3}" type="datetimeFigureOut">
              <a:rPr lang="en-US" smtClean="0"/>
              <a:pPr/>
              <a:t>9/13/2016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8019E9-87AE-4725-93C9-9B8FAB0C745F}" type="slidenum">
              <a:rPr lang="en-US" smtClean="0"/>
              <a:pPr/>
              <a:t>‹#›</a:t>
            </a:fld>
            <a:endParaRPr lang="en-US"/>
          </a:p>
        </p:txBody>
      </p:sp>
    </p:spTree>
    <p:extLst>
      <p:ext uri="{BB962C8B-B14F-4D97-AF65-F5344CB8AC3E}">
        <p14:creationId xmlns:p14="http://schemas.microsoft.com/office/powerpoint/2010/main" val="215960577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carnegiefoundation.org/"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hyperlink" Target="http://search.proquest.com/docview/236637654?accountid=35812" TargetMode="External"/><Relationship Id="rId4" Type="http://schemas.openxmlformats.org/officeDocument/2006/relationships/hyperlink" Target="http://search.proquest.com/docview/920893855?accountid=35812"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earch.proquest.com.contentproxy.phoenix.edu/docview/1319455654/283E79F737B04292PQ/10?accountid=35812"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earch.proquest.com/docview/1561005641?accountid=35812"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 </a:t>
            </a:r>
            <a:r>
              <a:rPr lang="en-US" b="1" i="1" dirty="0">
                <a:solidFill>
                  <a:srgbClr val="003399"/>
                </a:solidFill>
              </a:rPr>
              <a:t>Shifting…</a:t>
            </a:r>
            <a:r>
              <a:rPr lang="en-US" dirty="0"/>
              <a:t> to a New Model of Nursing Education</a:t>
            </a:r>
            <a:br>
              <a:rPr lang="en-US" dirty="0"/>
            </a:br>
            <a:r>
              <a:rPr lang="en-US" dirty="0"/>
              <a:t>Clinical Tools for Equipping the  </a:t>
            </a:r>
            <a:br>
              <a:rPr lang="en-US" dirty="0"/>
            </a:br>
            <a:r>
              <a:rPr lang="en-US" dirty="0"/>
              <a:t> Staff Nurse/Preceptor</a:t>
            </a:r>
          </a:p>
        </p:txBody>
      </p:sp>
      <p:sp>
        <p:nvSpPr>
          <p:cNvPr id="6" name="Text Placeholder 5"/>
          <p:cNvSpPr>
            <a:spLocks noGrp="1"/>
          </p:cNvSpPr>
          <p:nvPr>
            <p:ph type="body" idx="1"/>
          </p:nvPr>
        </p:nvSpPr>
        <p:spPr/>
        <p:txBody>
          <a:bodyPr>
            <a:normAutofit/>
          </a:bodyPr>
          <a:lstStyle/>
          <a:p>
            <a:r>
              <a:rPr lang="en-US" sz="2800" dirty="0"/>
              <a:t>An Educational </a:t>
            </a:r>
            <a:r>
              <a:rPr lang="en-US" sz="2800" dirty="0" smtClean="0"/>
              <a:t>Module</a:t>
            </a:r>
          </a:p>
          <a:p>
            <a:r>
              <a:rPr lang="en-US" sz="2800" dirty="0"/>
              <a:t>M. Whittenberg RN, </a:t>
            </a:r>
            <a:r>
              <a:rPr lang="en-US" sz="2800" dirty="0" smtClean="0"/>
              <a:t>MSN</a:t>
            </a:r>
            <a:r>
              <a:rPr lang="en-US" sz="2800" dirty="0"/>
              <a:t>, MHA</a:t>
            </a:r>
          </a:p>
          <a:p>
            <a:endParaRPr lang="en-US" sz="2800" dirty="0"/>
          </a:p>
        </p:txBody>
      </p:sp>
    </p:spTree>
    <p:extLst>
      <p:ext uri="{BB962C8B-B14F-4D97-AF65-F5344CB8AC3E}">
        <p14:creationId xmlns:p14="http://schemas.microsoft.com/office/powerpoint/2010/main" val="214936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800"/>
            <a:ext cx="6798734" cy="1152404"/>
          </a:xfrm>
        </p:spPr>
        <p:txBody>
          <a:bodyPr>
            <a:normAutofit fontScale="90000"/>
          </a:bodyPr>
          <a:lstStyle/>
          <a:p>
            <a:r>
              <a:rPr lang="en-US" sz="3600" dirty="0">
                <a:solidFill>
                  <a:srgbClr val="003399"/>
                </a:solidFill>
              </a:rPr>
              <a:t>Lesson Two:</a:t>
            </a:r>
            <a:br>
              <a:rPr lang="en-US" sz="3600" dirty="0">
                <a:solidFill>
                  <a:srgbClr val="003399"/>
                </a:solidFill>
              </a:rPr>
            </a:br>
            <a:r>
              <a:rPr lang="en-US" sz="3600" dirty="0">
                <a:solidFill>
                  <a:srgbClr val="003399"/>
                </a:solidFill>
              </a:rPr>
              <a:t>Transition in Nursing Curriculum</a:t>
            </a:r>
            <a:r>
              <a:rPr lang="en-US" dirty="0">
                <a:solidFill>
                  <a:srgbClr val="003399"/>
                </a:solidFill>
              </a:rPr>
              <a:t/>
            </a:r>
            <a:br>
              <a:rPr lang="en-US" dirty="0">
                <a:solidFill>
                  <a:srgbClr val="003399"/>
                </a:solidFill>
              </a:rPr>
            </a:br>
            <a:r>
              <a:rPr lang="en-US" dirty="0"/>
              <a:t> </a:t>
            </a:r>
          </a:p>
        </p:txBody>
      </p:sp>
      <p:sp>
        <p:nvSpPr>
          <p:cNvPr id="3" name="Content Placeholder 2"/>
          <p:cNvSpPr>
            <a:spLocks noGrp="1"/>
          </p:cNvSpPr>
          <p:nvPr>
            <p:ph idx="1"/>
          </p:nvPr>
        </p:nvSpPr>
        <p:spPr/>
        <p:txBody>
          <a:bodyPr>
            <a:normAutofit fontScale="92500"/>
          </a:bodyPr>
          <a:lstStyle/>
          <a:p>
            <a:pPr marL="0" indent="0">
              <a:buNone/>
            </a:pPr>
            <a:r>
              <a:rPr lang="en-US" dirty="0"/>
              <a:t>After completing this section, the participant will be able to:</a:t>
            </a:r>
          </a:p>
          <a:p>
            <a:r>
              <a:rPr lang="en-US" dirty="0"/>
              <a:t>Differentiate traditional approach to learning and conceptual approach to learning</a:t>
            </a:r>
          </a:p>
          <a:p>
            <a:r>
              <a:rPr lang="en-US" dirty="0"/>
              <a:t>Describe Concept-based learning approach to nursing</a:t>
            </a:r>
          </a:p>
          <a:p>
            <a:r>
              <a:rPr lang="en-US" dirty="0"/>
              <a:t>Describe how the study of concepts provides an understanding of essential components associated with clinical nursing practice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5009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03480896"/>
              </p:ext>
            </p:extLst>
          </p:nvPr>
        </p:nvGraphicFramePr>
        <p:xfrm>
          <a:off x="1143000" y="1991618"/>
          <a:ext cx="7162800" cy="410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71600" y="914400"/>
            <a:ext cx="6934200" cy="954107"/>
          </a:xfrm>
          <a:prstGeom prst="rect">
            <a:avLst/>
          </a:prstGeom>
          <a:noFill/>
        </p:spPr>
        <p:txBody>
          <a:bodyPr wrap="square" rtlCol="0">
            <a:spAutoFit/>
          </a:bodyPr>
          <a:lstStyle/>
          <a:p>
            <a:pPr algn="ctr"/>
            <a:r>
              <a:rPr lang="en-US" sz="2800" dirty="0">
                <a:solidFill>
                  <a:srgbClr val="003399"/>
                </a:solidFill>
              </a:rPr>
              <a:t>Traditional Nursing Curriculums are Linear in Nature &amp; Courses are Siloed</a:t>
            </a:r>
          </a:p>
        </p:txBody>
      </p:sp>
    </p:spTree>
    <p:extLst>
      <p:ext uri="{BB962C8B-B14F-4D97-AF65-F5344CB8AC3E}">
        <p14:creationId xmlns:p14="http://schemas.microsoft.com/office/powerpoint/2010/main" val="418258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08947"/>
            <a:ext cx="7620000" cy="838200"/>
          </a:xfrm>
        </p:spPr>
        <p:txBody>
          <a:bodyPr>
            <a:noAutofit/>
          </a:bodyPr>
          <a:lstStyle/>
          <a:p>
            <a:r>
              <a:rPr lang="en-US" sz="3600" dirty="0">
                <a:solidFill>
                  <a:srgbClr val="003399"/>
                </a:solidFill>
              </a:rPr>
              <a:t>Concept-Based Learning is…</a:t>
            </a:r>
          </a:p>
        </p:txBody>
      </p:sp>
      <p:sp>
        <p:nvSpPr>
          <p:cNvPr id="3" name="Content Placeholder 2"/>
          <p:cNvSpPr>
            <a:spLocks noGrp="1"/>
          </p:cNvSpPr>
          <p:nvPr>
            <p:ph idx="1"/>
          </p:nvPr>
        </p:nvSpPr>
        <p:spPr>
          <a:xfrm>
            <a:off x="1176865" y="3200400"/>
            <a:ext cx="6798736" cy="3200400"/>
          </a:xfrm>
        </p:spPr>
        <p:txBody>
          <a:bodyPr>
            <a:normAutofit fontScale="47500" lnSpcReduction="20000"/>
          </a:bodyPr>
          <a:lstStyle/>
          <a:p>
            <a:pPr marL="0" indent="0">
              <a:buNone/>
            </a:pPr>
            <a:r>
              <a:rPr lang="en-US" dirty="0"/>
              <a:t>	</a:t>
            </a:r>
          </a:p>
          <a:p>
            <a:r>
              <a:rPr lang="en-US" sz="4400" dirty="0"/>
              <a:t>Learning that is student-centered and promotes categories of essential content that must be assimilated in the classroom, the skills lab &amp; during the clinical experience</a:t>
            </a:r>
          </a:p>
          <a:p>
            <a:r>
              <a:rPr lang="en-US" sz="4200" dirty="0"/>
              <a:t>Learning that promotes a deep understanding of nursing practice by making connections between concepts and practice</a:t>
            </a:r>
          </a:p>
          <a:p>
            <a:r>
              <a:rPr lang="en-US" sz="4200" dirty="0"/>
              <a:t>Learning that incorporates clinical judgment techniques that helps increase the students level of expertise in nursing practice </a:t>
            </a:r>
          </a:p>
          <a:p>
            <a:pPr marL="0" indent="0" algn="l">
              <a:buNone/>
            </a:pPr>
            <a:endParaRPr lang="en-US" sz="2400" dirty="0"/>
          </a:p>
          <a:p>
            <a:pPr marL="0" indent="0" algn="l">
              <a:buNone/>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262" y="1444268"/>
            <a:ext cx="6467475" cy="1517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05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3399"/>
                </a:solidFill>
              </a:rPr>
              <a:t>Example of Concepts</a:t>
            </a:r>
          </a:p>
        </p:txBody>
      </p:sp>
      <p:sp>
        <p:nvSpPr>
          <p:cNvPr id="3" name="Content Placeholder 2"/>
          <p:cNvSpPr>
            <a:spLocks noGrp="1"/>
          </p:cNvSpPr>
          <p:nvPr>
            <p:ph idx="1"/>
          </p:nvPr>
        </p:nvSpPr>
        <p:spPr/>
        <p:txBody>
          <a:bodyPr>
            <a:normAutofit fontScale="92500" lnSpcReduction="20000"/>
          </a:bodyPr>
          <a:lstStyle/>
          <a:p>
            <a:r>
              <a:rPr lang="en-US" dirty="0"/>
              <a:t>Health Care Concept</a:t>
            </a:r>
          </a:p>
          <a:p>
            <a:pPr lvl="1"/>
            <a:r>
              <a:rPr lang="en-US" dirty="0"/>
              <a:t>Mobility</a:t>
            </a:r>
          </a:p>
          <a:p>
            <a:pPr lvl="2"/>
            <a:r>
              <a:rPr lang="en-US" dirty="0"/>
              <a:t>It is a broad concept, it is one word, it is universal in application </a:t>
            </a:r>
          </a:p>
          <a:p>
            <a:pPr lvl="2"/>
            <a:r>
              <a:rPr lang="en-US" dirty="0"/>
              <a:t>It can be applied to any age, and virtually any situation and it is timeless.</a:t>
            </a:r>
          </a:p>
          <a:p>
            <a:r>
              <a:rPr lang="en-US" dirty="0"/>
              <a:t>Professional Nursing Concept</a:t>
            </a:r>
          </a:p>
          <a:p>
            <a:pPr lvl="1"/>
            <a:r>
              <a:rPr lang="en-US" dirty="0"/>
              <a:t>Ethics &amp; Legal Practice</a:t>
            </a:r>
          </a:p>
          <a:p>
            <a:pPr lvl="2"/>
            <a:r>
              <a:rPr lang="en-US" dirty="0"/>
              <a:t>Is taught as one concept, both terms are universally applicable, timeless and can be applied in many situations in nursing (e.g., in direct patient care, in care of groups, and in the community. </a:t>
            </a:r>
          </a:p>
          <a:p>
            <a:endParaRPr lang="en-US" dirty="0"/>
          </a:p>
        </p:txBody>
      </p:sp>
    </p:spTree>
    <p:extLst>
      <p:ext uri="{BB962C8B-B14F-4D97-AF65-F5344CB8AC3E}">
        <p14:creationId xmlns:p14="http://schemas.microsoft.com/office/powerpoint/2010/main" val="319134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36251233"/>
              </p:ext>
            </p:extLst>
          </p:nvPr>
        </p:nvGraphicFramePr>
        <p:xfrm>
          <a:off x="457200" y="457196"/>
          <a:ext cx="8229600" cy="5943604"/>
        </p:xfrm>
        <a:graphic>
          <a:graphicData uri="http://schemas.openxmlformats.org/drawingml/2006/table">
            <a:tbl>
              <a:tblPr firstRow="1" firstCol="1" bandRow="1">
                <a:tableStyleId>{9DCAF9ED-07DC-4A11-8D7F-57B35C25682E}</a:tableStyleId>
              </a:tblPr>
              <a:tblGrid>
                <a:gridCol w="2743200">
                  <a:extLst>
                    <a:ext uri="{9D8B030D-6E8A-4147-A177-3AD203B41FA5}">
                      <a16:colId xmlns="" xmlns:a16="http://schemas.microsoft.com/office/drawing/2014/main" val="2484020557"/>
                    </a:ext>
                  </a:extLst>
                </a:gridCol>
                <a:gridCol w="2743200">
                  <a:extLst>
                    <a:ext uri="{9D8B030D-6E8A-4147-A177-3AD203B41FA5}">
                      <a16:colId xmlns="" xmlns:a16="http://schemas.microsoft.com/office/drawing/2014/main" val="4028692305"/>
                    </a:ext>
                  </a:extLst>
                </a:gridCol>
                <a:gridCol w="2743200">
                  <a:extLst>
                    <a:ext uri="{9D8B030D-6E8A-4147-A177-3AD203B41FA5}">
                      <a16:colId xmlns="" xmlns:a16="http://schemas.microsoft.com/office/drawing/2014/main" val="1344802305"/>
                    </a:ext>
                  </a:extLst>
                </a:gridCol>
              </a:tblGrid>
              <a:tr h="389858">
                <a:tc gridSpan="3">
                  <a:txBody>
                    <a:bodyPr/>
                    <a:lstStyle/>
                    <a:p>
                      <a:pPr marL="0" marR="0" algn="ctr">
                        <a:spcBef>
                          <a:spcPts val="0"/>
                        </a:spcBef>
                        <a:spcAft>
                          <a:spcPts val="0"/>
                        </a:spcAft>
                      </a:pPr>
                      <a:r>
                        <a:rPr lang="en-US" sz="1800" dirty="0">
                          <a:solidFill>
                            <a:srgbClr val="CCFF99"/>
                          </a:solidFill>
                          <a:effectLst/>
                        </a:rPr>
                        <a:t>43</a:t>
                      </a:r>
                      <a:r>
                        <a:rPr lang="en-US" sz="1800" baseline="0" dirty="0">
                          <a:solidFill>
                            <a:srgbClr val="CCFF99"/>
                          </a:solidFill>
                          <a:effectLst/>
                        </a:rPr>
                        <a:t> TEXAS CONCEPTS</a:t>
                      </a:r>
                      <a:endParaRPr lang="en-US" sz="1800" dirty="0">
                        <a:solidFill>
                          <a:srgbClr val="CCFF99"/>
                        </a:solidFill>
                        <a:effectLst/>
                        <a:latin typeface="Cambria" panose="02040503050406030204" pitchFamily="18" charset="0"/>
                        <a:ea typeface="MS Mincho"/>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05961761"/>
                  </a:ext>
                </a:extLst>
              </a:tr>
              <a:tr h="313676">
                <a:tc gridSpan="3">
                  <a:txBody>
                    <a:bodyPr/>
                    <a:lstStyle/>
                    <a:p>
                      <a:pPr marL="0" marR="0" algn="ctr">
                        <a:spcBef>
                          <a:spcPts val="0"/>
                        </a:spcBef>
                        <a:spcAft>
                          <a:spcPts val="0"/>
                        </a:spcAft>
                      </a:pPr>
                      <a:r>
                        <a:rPr lang="en-US" sz="1200" u="sng" dirty="0">
                          <a:solidFill>
                            <a:srgbClr val="003399"/>
                          </a:solidFill>
                          <a:effectLst/>
                        </a:rPr>
                        <a:t>Biophysical Concepts</a:t>
                      </a:r>
                      <a:endParaRPr lang="en-US" sz="1200" u="sng" dirty="0">
                        <a:solidFill>
                          <a:srgbClr val="003399"/>
                        </a:solidFill>
                        <a:effectLst/>
                        <a:latin typeface="Cambria" panose="02040503050406030204" pitchFamily="18" charset="0"/>
                        <a:ea typeface="MS Mincho"/>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515214802"/>
                  </a:ext>
                </a:extLst>
              </a:tr>
              <a:tr h="313676">
                <a:tc>
                  <a:txBody>
                    <a:bodyPr/>
                    <a:lstStyle/>
                    <a:p>
                      <a:pPr marL="0" marR="0">
                        <a:spcBef>
                          <a:spcPts val="0"/>
                        </a:spcBef>
                        <a:spcAft>
                          <a:spcPts val="0"/>
                        </a:spcAft>
                      </a:pPr>
                      <a:r>
                        <a:rPr lang="en-US" sz="1100" dirty="0">
                          <a:effectLst/>
                        </a:rPr>
                        <a:t>Acid base balance</a:t>
                      </a:r>
                      <a:endParaRPr lang="en-US" sz="11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Gas Exchange</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Reproduction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1629392500"/>
                  </a:ext>
                </a:extLst>
              </a:tr>
              <a:tr h="313676">
                <a:tc>
                  <a:txBody>
                    <a:bodyPr/>
                    <a:lstStyle/>
                    <a:p>
                      <a:pPr marL="0" marR="0">
                        <a:spcBef>
                          <a:spcPts val="0"/>
                        </a:spcBef>
                        <a:spcAft>
                          <a:spcPts val="0"/>
                        </a:spcAft>
                      </a:pPr>
                      <a:r>
                        <a:rPr lang="en-US" sz="1100" dirty="0">
                          <a:effectLst/>
                        </a:rPr>
                        <a:t>Cellular regulation</a:t>
                      </a:r>
                      <a:endParaRPr lang="en-US" sz="11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Immunity</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Sensory perception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698797688"/>
                  </a:ext>
                </a:extLst>
              </a:tr>
              <a:tr h="313676">
                <a:tc>
                  <a:txBody>
                    <a:bodyPr/>
                    <a:lstStyle/>
                    <a:p>
                      <a:pPr marL="0" marR="0">
                        <a:spcBef>
                          <a:spcPts val="0"/>
                        </a:spcBef>
                        <a:spcAft>
                          <a:spcPts val="0"/>
                        </a:spcAft>
                      </a:pPr>
                      <a:r>
                        <a:rPr lang="en-US" sz="1100">
                          <a:effectLst/>
                        </a:rPr>
                        <a:t>Clotting</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Intracranial regulation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Sexuality</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2520324639"/>
                  </a:ext>
                </a:extLst>
              </a:tr>
              <a:tr h="382526">
                <a:tc>
                  <a:txBody>
                    <a:bodyPr/>
                    <a:lstStyle/>
                    <a:p>
                      <a:pPr marL="0" marR="0">
                        <a:spcBef>
                          <a:spcPts val="0"/>
                        </a:spcBef>
                        <a:spcAft>
                          <a:spcPts val="0"/>
                        </a:spcAft>
                      </a:pPr>
                      <a:r>
                        <a:rPr lang="en-US" sz="1100" dirty="0">
                          <a:effectLst/>
                        </a:rPr>
                        <a:t>Comfort</a:t>
                      </a:r>
                      <a:endParaRPr lang="en-US" sz="11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Metabolism</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Sleep</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2930833239"/>
                  </a:ext>
                </a:extLst>
              </a:tr>
              <a:tr h="313676">
                <a:tc>
                  <a:txBody>
                    <a:bodyPr/>
                    <a:lstStyle/>
                    <a:p>
                      <a:pPr marL="0" marR="0">
                        <a:spcBef>
                          <a:spcPts val="0"/>
                        </a:spcBef>
                        <a:spcAft>
                          <a:spcPts val="0"/>
                        </a:spcAft>
                      </a:pPr>
                      <a:r>
                        <a:rPr lang="en-US" sz="1100">
                          <a:effectLst/>
                        </a:rPr>
                        <a:t>Elimination</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Mobility</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Thermoregulation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3889093285"/>
                  </a:ext>
                </a:extLst>
              </a:tr>
              <a:tr h="313676">
                <a:tc>
                  <a:txBody>
                    <a:bodyPr/>
                    <a:lstStyle/>
                    <a:p>
                      <a:pPr marL="0" marR="0">
                        <a:spcBef>
                          <a:spcPts val="0"/>
                        </a:spcBef>
                        <a:spcAft>
                          <a:spcPts val="0"/>
                        </a:spcAft>
                      </a:pPr>
                      <a:r>
                        <a:rPr lang="en-US" sz="1100">
                          <a:effectLst/>
                        </a:rPr>
                        <a:t>Fluid and Electrolyte balance</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Nutrition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Tissue integrity</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3875712366"/>
                  </a:ext>
                </a:extLst>
              </a:tr>
              <a:tr h="313676">
                <a:tc>
                  <a:txBody>
                    <a:bodyPr/>
                    <a:lstStyle/>
                    <a:p>
                      <a:pPr marL="0" marR="0">
                        <a:spcBef>
                          <a:spcPts val="0"/>
                        </a:spcBef>
                        <a:spcAft>
                          <a:spcPts val="0"/>
                        </a:spcAft>
                      </a:pPr>
                      <a:r>
                        <a:rPr lang="en-US" sz="1100">
                          <a:effectLst/>
                        </a:rPr>
                        <a:t>Functional Ability</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Perfusion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 </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3097135366"/>
                  </a:ext>
                </a:extLst>
              </a:tr>
              <a:tr h="313676">
                <a:tc>
                  <a:txBody>
                    <a:bodyPr/>
                    <a:lstStyle/>
                    <a:p>
                      <a:pPr marL="0" marR="0" algn="l">
                        <a:spcBef>
                          <a:spcPts val="0"/>
                        </a:spcBef>
                        <a:spcAft>
                          <a:spcPts val="0"/>
                        </a:spcAft>
                      </a:pPr>
                      <a:r>
                        <a:rPr lang="en-US" sz="1200" u="sng" dirty="0">
                          <a:solidFill>
                            <a:srgbClr val="003399"/>
                          </a:solidFill>
                          <a:effectLst/>
                        </a:rPr>
                        <a:t>Psychosocial Concepts</a:t>
                      </a:r>
                      <a:endParaRPr lang="en-US" sz="1200" u="sng" dirty="0">
                        <a:solidFill>
                          <a:srgbClr val="003399"/>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b="1" u="sng" dirty="0">
                          <a:solidFill>
                            <a:srgbClr val="003399"/>
                          </a:solidFill>
                          <a:effectLst/>
                        </a:rPr>
                        <a:t>Professional Nursing Concepts</a:t>
                      </a:r>
                      <a:endParaRPr lang="en-US" sz="1200" b="1" u="sng" dirty="0">
                        <a:solidFill>
                          <a:srgbClr val="003399"/>
                        </a:solidFill>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b="1" u="sng" dirty="0">
                          <a:solidFill>
                            <a:srgbClr val="003399"/>
                          </a:solidFill>
                          <a:effectLst/>
                        </a:rPr>
                        <a:t>Health Care Systems Concepts</a:t>
                      </a:r>
                      <a:endParaRPr lang="en-US" sz="1200" b="1" u="sng" dirty="0">
                        <a:solidFill>
                          <a:srgbClr val="003399"/>
                        </a:solidFill>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388119998"/>
                  </a:ext>
                </a:extLst>
              </a:tr>
              <a:tr h="313676">
                <a:tc>
                  <a:txBody>
                    <a:bodyPr/>
                    <a:lstStyle/>
                    <a:p>
                      <a:pPr marL="0" marR="0">
                        <a:spcBef>
                          <a:spcPts val="0"/>
                        </a:spcBef>
                        <a:spcAft>
                          <a:spcPts val="0"/>
                        </a:spcAft>
                      </a:pPr>
                      <a:r>
                        <a:rPr lang="en-US" sz="1100">
                          <a:effectLst/>
                        </a:rPr>
                        <a:t>Cognition</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Clinical Judgment</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Ethics &amp; Legal Practice</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486083337"/>
                  </a:ext>
                </a:extLst>
              </a:tr>
              <a:tr h="313676">
                <a:tc>
                  <a:txBody>
                    <a:bodyPr/>
                    <a:lstStyle/>
                    <a:p>
                      <a:pPr marL="0" marR="0">
                        <a:spcBef>
                          <a:spcPts val="0"/>
                        </a:spcBef>
                        <a:spcAft>
                          <a:spcPts val="0"/>
                        </a:spcAft>
                      </a:pPr>
                      <a:r>
                        <a:rPr lang="en-US" sz="1100">
                          <a:effectLst/>
                        </a:rPr>
                        <a:t>Coping</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Communication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Evidence-based practice</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1362926848"/>
                  </a:ext>
                </a:extLst>
              </a:tr>
              <a:tr h="313676">
                <a:tc>
                  <a:txBody>
                    <a:bodyPr/>
                    <a:lstStyle/>
                    <a:p>
                      <a:pPr marL="0" marR="0">
                        <a:spcBef>
                          <a:spcPts val="0"/>
                        </a:spcBef>
                        <a:spcAft>
                          <a:spcPts val="0"/>
                        </a:spcAft>
                      </a:pPr>
                      <a:r>
                        <a:rPr lang="en-US" sz="1100">
                          <a:effectLst/>
                        </a:rPr>
                        <a:t>Diversity</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Health promotion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Health Care Organizations</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128827457"/>
                  </a:ext>
                </a:extLst>
              </a:tr>
              <a:tr h="313676">
                <a:tc>
                  <a:txBody>
                    <a:bodyPr/>
                    <a:lstStyle/>
                    <a:p>
                      <a:pPr marL="0" marR="0">
                        <a:spcBef>
                          <a:spcPts val="0"/>
                        </a:spcBef>
                        <a:spcAft>
                          <a:spcPts val="0"/>
                        </a:spcAft>
                      </a:pPr>
                      <a:r>
                        <a:rPr lang="en-US" sz="1100">
                          <a:effectLst/>
                        </a:rPr>
                        <a:t>End of life</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Patient Education</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Health Policy</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3334885092"/>
                  </a:ext>
                </a:extLst>
              </a:tr>
              <a:tr h="313676">
                <a:tc>
                  <a:txBody>
                    <a:bodyPr/>
                    <a:lstStyle/>
                    <a:p>
                      <a:pPr marL="0" marR="0">
                        <a:spcBef>
                          <a:spcPts val="0"/>
                        </a:spcBef>
                        <a:spcAft>
                          <a:spcPts val="0"/>
                        </a:spcAft>
                      </a:pPr>
                      <a:r>
                        <a:rPr lang="en-US" sz="1100">
                          <a:effectLst/>
                        </a:rPr>
                        <a:t>Grief</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Professionalism </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Health Information Technology</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2207749125"/>
                  </a:ext>
                </a:extLst>
              </a:tr>
              <a:tr h="313676">
                <a:tc>
                  <a:txBody>
                    <a:bodyPr/>
                    <a:lstStyle/>
                    <a:p>
                      <a:pPr marL="0" marR="0">
                        <a:spcBef>
                          <a:spcPts val="0"/>
                        </a:spcBef>
                        <a:spcAft>
                          <a:spcPts val="0"/>
                        </a:spcAft>
                      </a:pPr>
                      <a:r>
                        <a:rPr lang="en-US" sz="1100">
                          <a:effectLst/>
                        </a:rPr>
                        <a:t>Human Development</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Teamwork &amp; Collaboration </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Safety</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3530048777"/>
                  </a:ext>
                </a:extLst>
              </a:tr>
              <a:tr h="313676">
                <a:tc>
                  <a:txBody>
                    <a:bodyPr/>
                    <a:lstStyle/>
                    <a:p>
                      <a:pPr marL="0" marR="0">
                        <a:spcBef>
                          <a:spcPts val="0"/>
                        </a:spcBef>
                        <a:spcAft>
                          <a:spcPts val="0"/>
                        </a:spcAft>
                      </a:pPr>
                      <a:r>
                        <a:rPr lang="en-US" sz="1100">
                          <a:effectLst/>
                        </a:rPr>
                        <a:t>Interpersonal relationships </a:t>
                      </a:r>
                      <a:endParaRPr lang="en-US" sz="11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Leadership &amp; Management </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Patient–Centered Care</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3485324596"/>
                  </a:ext>
                </a:extLst>
              </a:tr>
              <a:tr h="466080">
                <a:tc>
                  <a:txBody>
                    <a:bodyPr/>
                    <a:lstStyle/>
                    <a:p>
                      <a:pPr marL="0" marR="0">
                        <a:spcBef>
                          <a:spcPts val="0"/>
                        </a:spcBef>
                        <a:spcAft>
                          <a:spcPts val="0"/>
                        </a:spcAft>
                      </a:pPr>
                      <a:r>
                        <a:rPr lang="en-US" sz="1100" dirty="0">
                          <a:effectLst/>
                        </a:rPr>
                        <a:t>Mood and affect</a:t>
                      </a:r>
                      <a:endParaRPr lang="en-US" sz="11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 </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Quality Improvement</a:t>
                      </a:r>
                      <a:endParaRPr lang="en-US" sz="11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 xmlns:a16="http://schemas.microsoft.com/office/drawing/2014/main" val="928111987"/>
                  </a:ext>
                </a:extLst>
              </a:tr>
            </a:tbl>
          </a:graphicData>
        </a:graphic>
      </p:graphicFrame>
      <p:sp>
        <p:nvSpPr>
          <p:cNvPr id="2" name="TextBox 1"/>
          <p:cNvSpPr txBox="1"/>
          <p:nvPr/>
        </p:nvSpPr>
        <p:spPr>
          <a:xfrm>
            <a:off x="228600" y="6488668"/>
            <a:ext cx="4474430" cy="369332"/>
          </a:xfrm>
          <a:prstGeom prst="rect">
            <a:avLst/>
          </a:prstGeom>
          <a:noFill/>
        </p:spPr>
        <p:txBody>
          <a:bodyPr wrap="none" rtlCol="0">
            <a:spAutoFit/>
          </a:bodyPr>
          <a:lstStyle/>
          <a:p>
            <a:r>
              <a:rPr lang="en-US" b="1" dirty="0">
                <a:solidFill>
                  <a:srgbClr val="CCFF99"/>
                </a:solidFill>
              </a:rPr>
              <a:t>Figure 1. From Texas CBC Concepts (2015).</a:t>
            </a:r>
          </a:p>
        </p:txBody>
      </p:sp>
    </p:spTree>
    <p:extLst>
      <p:ext uri="{BB962C8B-B14F-4D97-AF65-F5344CB8AC3E}">
        <p14:creationId xmlns:p14="http://schemas.microsoft.com/office/powerpoint/2010/main" val="386661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solidFill>
                  <a:srgbClr val="003399"/>
                </a:solidFill>
              </a:rPr>
              <a:t>Gas Exchange Concept &amp; Exemplars</a:t>
            </a:r>
          </a:p>
        </p:txBody>
      </p:sp>
      <p:graphicFrame>
        <p:nvGraphicFramePr>
          <p:cNvPr id="6" name="Diagram 5"/>
          <p:cNvGraphicFramePr/>
          <p:nvPr>
            <p:extLst>
              <p:ext uri="{D42A27DB-BD31-4B8C-83A1-F6EECF244321}">
                <p14:modId xmlns:p14="http://schemas.microsoft.com/office/powerpoint/2010/main" val="3604784983"/>
              </p:ext>
            </p:extLst>
          </p:nvPr>
        </p:nvGraphicFramePr>
        <p:xfrm>
          <a:off x="1524000" y="2133600"/>
          <a:ext cx="6096000" cy="355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04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Interrelated Concepts</a:t>
            </a:r>
          </a:p>
        </p:txBody>
      </p:sp>
      <p:graphicFrame>
        <p:nvGraphicFramePr>
          <p:cNvPr id="3" name="Diagram 2"/>
          <p:cNvGraphicFramePr/>
          <p:nvPr>
            <p:extLst>
              <p:ext uri="{D42A27DB-BD31-4B8C-83A1-F6EECF244321}">
                <p14:modId xmlns:p14="http://schemas.microsoft.com/office/powerpoint/2010/main" val="1313837925"/>
              </p:ext>
            </p:extLst>
          </p:nvPr>
        </p:nvGraphicFramePr>
        <p:xfrm>
          <a:off x="1676400" y="2590800"/>
          <a:ext cx="579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15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88001427"/>
              </p:ext>
            </p:extLst>
          </p:nvPr>
        </p:nvGraphicFramePr>
        <p:xfrm>
          <a:off x="2647376" y="1719582"/>
          <a:ext cx="4419600" cy="3821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
            </a:r>
            <a:br>
              <a:rPr lang="en-US" dirty="0"/>
            </a:br>
            <a:endParaRPr lang="en-US" dirty="0"/>
          </a:p>
        </p:txBody>
      </p:sp>
      <p:sp>
        <p:nvSpPr>
          <p:cNvPr id="7" name="Oval Callout 6"/>
          <p:cNvSpPr/>
          <p:nvPr/>
        </p:nvSpPr>
        <p:spPr>
          <a:xfrm>
            <a:off x="6400800" y="1545229"/>
            <a:ext cx="2045845" cy="1127215"/>
          </a:xfrm>
          <a:prstGeom prst="wedgeEllipseCallout">
            <a:avLst>
              <a:gd name="adj1" fmla="val -31747"/>
              <a:gd name="adj2" fmla="val 82881"/>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3399"/>
                </a:solidFill>
              </a:rPr>
              <a:t>Primary prevention, secondary prevention, tertiary care</a:t>
            </a:r>
          </a:p>
        </p:txBody>
      </p:sp>
      <p:sp>
        <p:nvSpPr>
          <p:cNvPr id="9" name="Oval Callout 8"/>
          <p:cNvSpPr/>
          <p:nvPr/>
        </p:nvSpPr>
        <p:spPr>
          <a:xfrm>
            <a:off x="1094830" y="4323685"/>
            <a:ext cx="2077540" cy="1828800"/>
          </a:xfrm>
          <a:prstGeom prst="wedgeEllipseCallout">
            <a:avLst>
              <a:gd name="adj1" fmla="val 66099"/>
              <a:gd name="adj2" fmla="val -14175"/>
            </a:avLst>
          </a:prstGeom>
          <a:solidFill>
            <a:schemeClr val="tx2">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3399"/>
                </a:solidFill>
              </a:rPr>
              <a:t>Assessment, O2 administration, positioning, peak expiratory flow rate, nebulizers, chest physiotherapy, airway suctioning, chest tube,  ET tube &amp; tracheostomy care</a:t>
            </a:r>
          </a:p>
        </p:txBody>
      </p:sp>
      <p:sp>
        <p:nvSpPr>
          <p:cNvPr id="10" name="Oval Callout 9"/>
          <p:cNvSpPr/>
          <p:nvPr/>
        </p:nvSpPr>
        <p:spPr>
          <a:xfrm flipH="1">
            <a:off x="4572000" y="662485"/>
            <a:ext cx="1506040" cy="935629"/>
          </a:xfrm>
          <a:prstGeom prst="wedgeEllipseCallout">
            <a:avLst>
              <a:gd name="adj1" fmla="val 17638"/>
              <a:gd name="adj2" fmla="val 69600"/>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3399"/>
                </a:solidFill>
              </a:rPr>
              <a:t>Ventilation, Transport Perfusion</a:t>
            </a:r>
          </a:p>
        </p:txBody>
      </p:sp>
      <p:sp>
        <p:nvSpPr>
          <p:cNvPr id="11" name="Oval Callout 10"/>
          <p:cNvSpPr/>
          <p:nvPr/>
        </p:nvSpPr>
        <p:spPr>
          <a:xfrm flipH="1">
            <a:off x="6910107" y="4843055"/>
            <a:ext cx="1568860" cy="1284030"/>
          </a:xfrm>
          <a:prstGeom prst="wedgeEllipseCallout">
            <a:avLst>
              <a:gd name="adj1" fmla="val 80629"/>
              <a:gd name="adj2" fmla="val -34829"/>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3399"/>
                </a:solidFill>
              </a:rPr>
              <a:t>Pneumonia, Lung Cancer, ARDS</a:t>
            </a:r>
          </a:p>
        </p:txBody>
      </p:sp>
      <p:sp>
        <p:nvSpPr>
          <p:cNvPr id="5" name="Oval Callout 4"/>
          <p:cNvSpPr/>
          <p:nvPr/>
        </p:nvSpPr>
        <p:spPr>
          <a:xfrm rot="9049549" flipV="1">
            <a:off x="995113" y="1307618"/>
            <a:ext cx="1785574" cy="1863271"/>
          </a:xfrm>
          <a:prstGeom prst="wedgeEllipseCallout">
            <a:avLst>
              <a:gd name="adj1" fmla="val -37435"/>
              <a:gd name="adj2" fmla="val 63166"/>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900" b="1" dirty="0">
                <a:solidFill>
                  <a:srgbClr val="003399"/>
                </a:solidFill>
              </a:rPr>
              <a:t>Affect change in the other concepts, work together to ensure a normal process, if impaired can cause a negative consequence in the other</a:t>
            </a:r>
          </a:p>
        </p:txBody>
      </p:sp>
    </p:spTree>
    <p:extLst>
      <p:ext uri="{BB962C8B-B14F-4D97-AF65-F5344CB8AC3E}">
        <p14:creationId xmlns:p14="http://schemas.microsoft.com/office/powerpoint/2010/main" val="187888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5337"/>
            <a:ext cx="7543799" cy="1303867"/>
          </a:xfrm>
        </p:spPr>
        <p:txBody>
          <a:bodyPr>
            <a:noAutofit/>
          </a:bodyPr>
          <a:lstStyle/>
          <a:p>
            <a:r>
              <a:rPr lang="en-US" sz="3200" dirty="0">
                <a:solidFill>
                  <a:srgbClr val="003399"/>
                </a:solidFill>
              </a:rPr>
              <a:t>Lesson 2 Activity: Think-Pair-Share Quizlet!</a:t>
            </a:r>
          </a:p>
        </p:txBody>
      </p:sp>
      <p:graphicFrame>
        <p:nvGraphicFramePr>
          <p:cNvPr id="3" name="Diagram 2"/>
          <p:cNvGraphicFramePr/>
          <p:nvPr>
            <p:extLst>
              <p:ext uri="{D42A27DB-BD31-4B8C-83A1-F6EECF244321}">
                <p14:modId xmlns:p14="http://schemas.microsoft.com/office/powerpoint/2010/main" val="3488144914"/>
              </p:ext>
            </p:extLst>
          </p:nvPr>
        </p:nvGraphicFramePr>
        <p:xfrm>
          <a:off x="1828800" y="2438400"/>
          <a:ext cx="5791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ular Callout 3"/>
          <p:cNvSpPr/>
          <p:nvPr/>
        </p:nvSpPr>
        <p:spPr>
          <a:xfrm rot="20427888">
            <a:off x="847793" y="2782660"/>
            <a:ext cx="1905000" cy="1752600"/>
          </a:xfrm>
          <a:prstGeom prst="wedgeRectCallout">
            <a:avLst>
              <a:gd name="adj1" fmla="val 38105"/>
              <a:gd name="adj2" fmla="val 921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Which interrelated concept from the list could improve or strengthen Gas Exchange?  </a:t>
            </a:r>
          </a:p>
        </p:txBody>
      </p:sp>
      <p:sp>
        <p:nvSpPr>
          <p:cNvPr id="5" name="Rounded Rectangular Callout 4"/>
          <p:cNvSpPr/>
          <p:nvPr/>
        </p:nvSpPr>
        <p:spPr>
          <a:xfrm rot="1240013">
            <a:off x="6590819" y="2659183"/>
            <a:ext cx="1948895" cy="1833826"/>
          </a:xfrm>
          <a:prstGeom prst="wedgeRoundRectCallout">
            <a:avLst>
              <a:gd name="adj1" fmla="val -35781"/>
              <a:gd name="adj2" fmla="val 8286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Which psychosocial concept would be considered as an interrelated concept ?</a:t>
            </a:r>
          </a:p>
        </p:txBody>
      </p:sp>
    </p:spTree>
    <p:extLst>
      <p:ext uri="{BB962C8B-B14F-4D97-AF65-F5344CB8AC3E}">
        <p14:creationId xmlns:p14="http://schemas.microsoft.com/office/powerpoint/2010/main" val="337915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6866" y="1066799"/>
            <a:ext cx="6798734" cy="1423335"/>
          </a:xfrm>
        </p:spPr>
        <p:txBody>
          <a:bodyPr>
            <a:normAutofit fontScale="90000"/>
          </a:bodyPr>
          <a:lstStyle/>
          <a:p>
            <a:r>
              <a:rPr lang="en-US" sz="3600" dirty="0">
                <a:solidFill>
                  <a:srgbClr val="003399"/>
                </a:solidFill>
              </a:rPr>
              <a:t>Lesson Three:</a:t>
            </a:r>
            <a:br>
              <a:rPr lang="en-US" sz="3600" dirty="0">
                <a:solidFill>
                  <a:srgbClr val="003399"/>
                </a:solidFill>
              </a:rPr>
            </a:br>
            <a:r>
              <a:rPr lang="en-US" sz="3600" dirty="0">
                <a:solidFill>
                  <a:srgbClr val="003399"/>
                </a:solidFill>
              </a:rPr>
              <a:t>Clinical Role Changes: Staff Nurse/Preceptor &amp; Student</a:t>
            </a:r>
            <a:r>
              <a:rPr lang="en-US" dirty="0">
                <a:solidFill>
                  <a:srgbClr val="003399"/>
                </a:solidFill>
              </a:rPr>
              <a:t/>
            </a:r>
            <a:br>
              <a:rPr lang="en-US" dirty="0">
                <a:solidFill>
                  <a:srgbClr val="003399"/>
                </a:solidFill>
              </a:rPr>
            </a:br>
            <a:endParaRPr lang="en-US" dirty="0">
              <a:solidFill>
                <a:srgbClr val="003399"/>
              </a:solidFill>
            </a:endParaRPr>
          </a:p>
        </p:txBody>
      </p:sp>
      <p:sp>
        <p:nvSpPr>
          <p:cNvPr id="6" name="Content Placeholder 5"/>
          <p:cNvSpPr>
            <a:spLocks noGrp="1"/>
          </p:cNvSpPr>
          <p:nvPr>
            <p:ph idx="1"/>
          </p:nvPr>
        </p:nvSpPr>
        <p:spPr/>
        <p:txBody>
          <a:bodyPr>
            <a:normAutofit fontScale="92500"/>
          </a:bodyPr>
          <a:lstStyle/>
          <a:p>
            <a:pPr marL="0" indent="0">
              <a:buNone/>
            </a:pPr>
            <a:r>
              <a:rPr lang="en-US" dirty="0"/>
              <a:t>After completing this section, the participant will be able to:</a:t>
            </a:r>
          </a:p>
          <a:p>
            <a:r>
              <a:rPr lang="en-US" dirty="0"/>
              <a:t>Describe the importance of using the clinical judgment model into the </a:t>
            </a:r>
            <a:r>
              <a:rPr lang="en-US" dirty="0" err="1"/>
              <a:t>precepting</a:t>
            </a:r>
            <a:r>
              <a:rPr lang="en-US" dirty="0"/>
              <a:t> process</a:t>
            </a:r>
          </a:p>
          <a:p>
            <a:r>
              <a:rPr lang="en-US" dirty="0"/>
              <a:t>Describe changes to the role of the staff nurse/preceptor in the concept-based learning environment</a:t>
            </a:r>
          </a:p>
          <a:p>
            <a:r>
              <a:rPr lang="en-US" dirty="0"/>
              <a:t>Describe changes to the role of student nurse in the concept-based clinical learning environment</a:t>
            </a:r>
          </a:p>
          <a:p>
            <a:pPr marL="0" indent="0">
              <a:buNone/>
            </a:pPr>
            <a:endParaRPr lang="en-US" dirty="0"/>
          </a:p>
          <a:p>
            <a:endParaRPr lang="en-US" dirty="0"/>
          </a:p>
        </p:txBody>
      </p:sp>
    </p:spTree>
    <p:extLst>
      <p:ext uri="{BB962C8B-B14F-4D97-AF65-F5344CB8AC3E}">
        <p14:creationId xmlns:p14="http://schemas.microsoft.com/office/powerpoint/2010/main" val="91550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72297332"/>
              </p:ext>
            </p:extLst>
          </p:nvPr>
        </p:nvGraphicFramePr>
        <p:xfrm>
          <a:off x="685800" y="838200"/>
          <a:ext cx="7772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315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3200" dirty="0">
                <a:solidFill>
                  <a:srgbClr val="003399"/>
                </a:solidFill>
              </a:rPr>
              <a:t>Role of the Staff Nurse/Preceptor in the Concept-based Learning Environment </a:t>
            </a:r>
          </a:p>
        </p:txBody>
      </p:sp>
      <p:sp>
        <p:nvSpPr>
          <p:cNvPr id="3" name="Content Placeholder 2"/>
          <p:cNvSpPr>
            <a:spLocks noGrp="1"/>
          </p:cNvSpPr>
          <p:nvPr>
            <p:ph idx="1"/>
          </p:nvPr>
        </p:nvSpPr>
        <p:spPr/>
        <p:txBody>
          <a:bodyPr>
            <a:normAutofit fontScale="77500" lnSpcReduction="20000"/>
          </a:bodyPr>
          <a:lstStyle/>
          <a:p>
            <a:r>
              <a:rPr lang="en-US" sz="2600" dirty="0"/>
              <a:t>Guide and direct the students concept-based clinical learning experiences</a:t>
            </a:r>
          </a:p>
          <a:p>
            <a:r>
              <a:rPr lang="en-US" sz="2600" dirty="0"/>
              <a:t>Seek experiences for the student to enhance concept-based clinical learning experiences </a:t>
            </a:r>
          </a:p>
          <a:p>
            <a:r>
              <a:rPr lang="en-US" sz="2600" dirty="0"/>
              <a:t>Use active dialogue to examine unique clinical situations and encourage reflection on practice</a:t>
            </a:r>
          </a:p>
          <a:p>
            <a:r>
              <a:rPr lang="en-US" sz="2600" dirty="0"/>
              <a:t>Use clinical knowledge &amp; experience of the workplace to remove obstacles so that concept-based learning opportunities are enhanced</a:t>
            </a:r>
          </a:p>
          <a:p>
            <a:r>
              <a:rPr lang="en-US" sz="2600" dirty="0"/>
              <a:t>Offer positive and constructive feedback to student about clinical performance with concept-based learning</a:t>
            </a:r>
          </a:p>
          <a:p>
            <a:pPr marL="0" indent="0">
              <a:buNone/>
            </a:pPr>
            <a:endParaRPr lang="en-US" sz="2600" dirty="0"/>
          </a:p>
          <a:p>
            <a:endParaRPr lang="en-US" dirty="0"/>
          </a:p>
        </p:txBody>
      </p:sp>
    </p:spTree>
    <p:extLst>
      <p:ext uri="{BB962C8B-B14F-4D97-AF65-F5344CB8AC3E}">
        <p14:creationId xmlns:p14="http://schemas.microsoft.com/office/powerpoint/2010/main" val="1780875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solidFill>
                  <a:srgbClr val="003399"/>
                </a:solidFill>
              </a:rPr>
              <a:t>Incorporating the Clinical Judgment  Model into the Preceptor Process </a:t>
            </a:r>
            <a:r>
              <a:rPr lang="en-US" dirty="0">
                <a:solidFill>
                  <a:srgbClr val="003399"/>
                </a:solidFill>
              </a:rPr>
              <a:t/>
            </a:r>
            <a:br>
              <a:rPr lang="en-US" dirty="0">
                <a:solidFill>
                  <a:srgbClr val="003399"/>
                </a:solidFill>
              </a:rPr>
            </a:br>
            <a:r>
              <a:rPr lang="en-US" dirty="0">
                <a:solidFill>
                  <a:srgbClr val="003399"/>
                </a:solidFill>
              </a:rPr>
              <a:t> </a:t>
            </a:r>
          </a:p>
        </p:txBody>
      </p:sp>
      <p:sp>
        <p:nvSpPr>
          <p:cNvPr id="6" name="Content Placeholder 5"/>
          <p:cNvSpPr>
            <a:spLocks noGrp="1"/>
          </p:cNvSpPr>
          <p:nvPr>
            <p:ph sz="half" idx="1"/>
          </p:nvPr>
        </p:nvSpPr>
        <p:spPr>
          <a:xfrm>
            <a:off x="1143000" y="2663483"/>
            <a:ext cx="3337560" cy="3447288"/>
          </a:xfrm>
        </p:spPr>
        <p:txBody>
          <a:bodyPr>
            <a:normAutofit/>
          </a:bodyPr>
          <a:lstStyle/>
          <a:p>
            <a:r>
              <a:rPr lang="en-US" sz="2800" dirty="0"/>
              <a:t>Noticing </a:t>
            </a:r>
          </a:p>
          <a:p>
            <a:r>
              <a:rPr lang="en-US" sz="2800" dirty="0"/>
              <a:t>Interpreting </a:t>
            </a:r>
          </a:p>
          <a:p>
            <a:r>
              <a:rPr lang="en-US" sz="2800" dirty="0"/>
              <a:t>Responding</a:t>
            </a:r>
          </a:p>
          <a:p>
            <a:r>
              <a:rPr lang="en-US" sz="2800" dirty="0"/>
              <a:t>Reflection: </a:t>
            </a:r>
          </a:p>
          <a:p>
            <a:pPr lvl="1"/>
            <a:r>
              <a:rPr lang="en-US" dirty="0"/>
              <a:t>In-action</a:t>
            </a:r>
          </a:p>
          <a:p>
            <a:pPr lvl="1"/>
            <a:r>
              <a:rPr lang="en-US" dirty="0"/>
              <a:t>On-action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590800"/>
            <a:ext cx="4267200"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24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03399"/>
                </a:solidFill>
              </a:rPr>
              <a:t>Differences in Clinical Rotation for Concept-based Nursing Education</a:t>
            </a:r>
          </a:p>
        </p:txBody>
      </p:sp>
      <p:sp>
        <p:nvSpPr>
          <p:cNvPr id="4" name="Text Placeholder 3"/>
          <p:cNvSpPr>
            <a:spLocks noGrp="1"/>
          </p:cNvSpPr>
          <p:nvPr>
            <p:ph type="body" idx="1"/>
          </p:nvPr>
        </p:nvSpPr>
        <p:spPr>
          <a:xfrm>
            <a:off x="990600" y="2362200"/>
            <a:ext cx="3523828" cy="576262"/>
          </a:xfrm>
        </p:spPr>
        <p:txBody>
          <a:bodyPr/>
          <a:lstStyle/>
          <a:p>
            <a:pPr algn="ctr"/>
            <a:r>
              <a:rPr lang="en-US" dirty="0"/>
              <a:t>Traditional Clinical</a:t>
            </a:r>
          </a:p>
        </p:txBody>
      </p:sp>
      <p:sp>
        <p:nvSpPr>
          <p:cNvPr id="5" name="Content Placeholder 4"/>
          <p:cNvSpPr>
            <a:spLocks noGrp="1"/>
          </p:cNvSpPr>
          <p:nvPr>
            <p:ph sz="half" idx="2"/>
          </p:nvPr>
        </p:nvSpPr>
        <p:spPr>
          <a:xfrm>
            <a:off x="4800600" y="2971800"/>
            <a:ext cx="3337560" cy="3124199"/>
          </a:xfrm>
        </p:spPr>
        <p:txBody>
          <a:bodyPr>
            <a:normAutofit fontScale="77500" lnSpcReduction="20000"/>
          </a:bodyPr>
          <a:lstStyle/>
          <a:p>
            <a:r>
              <a:rPr lang="en-US" dirty="0"/>
              <a:t>Students present and divide into two groups</a:t>
            </a:r>
          </a:p>
          <a:p>
            <a:r>
              <a:rPr lang="en-US" dirty="0"/>
              <a:t>Group 1 assigned to traditional patient care </a:t>
            </a:r>
          </a:p>
          <a:p>
            <a:r>
              <a:rPr lang="en-US" dirty="0"/>
              <a:t>Group 2 assigned focused patient activities based on the “concepts for the day”</a:t>
            </a:r>
          </a:p>
          <a:p>
            <a:r>
              <a:rPr lang="en-US" dirty="0"/>
              <a:t>Mid-shift, both groups switch roles with the use of SBAR to hand off patient care</a:t>
            </a:r>
          </a:p>
          <a:p>
            <a:endParaRPr lang="en-US" dirty="0"/>
          </a:p>
          <a:p>
            <a:endParaRPr lang="en-US" dirty="0"/>
          </a:p>
        </p:txBody>
      </p:sp>
      <p:sp>
        <p:nvSpPr>
          <p:cNvPr id="6" name="Text Placeholder 5"/>
          <p:cNvSpPr>
            <a:spLocks noGrp="1"/>
          </p:cNvSpPr>
          <p:nvPr>
            <p:ph type="body" sz="quarter" idx="3"/>
          </p:nvPr>
        </p:nvSpPr>
        <p:spPr>
          <a:xfrm>
            <a:off x="4648200" y="2362200"/>
            <a:ext cx="3337560" cy="576262"/>
          </a:xfrm>
        </p:spPr>
        <p:txBody>
          <a:bodyPr/>
          <a:lstStyle/>
          <a:p>
            <a:pPr algn="ctr"/>
            <a:r>
              <a:rPr lang="en-US" dirty="0"/>
              <a:t>Concept-based Clinical</a:t>
            </a:r>
          </a:p>
        </p:txBody>
      </p:sp>
      <p:sp>
        <p:nvSpPr>
          <p:cNvPr id="7" name="Content Placeholder 6"/>
          <p:cNvSpPr>
            <a:spLocks noGrp="1"/>
          </p:cNvSpPr>
          <p:nvPr>
            <p:ph sz="quarter" idx="4"/>
          </p:nvPr>
        </p:nvSpPr>
        <p:spPr>
          <a:xfrm>
            <a:off x="1020336" y="3048000"/>
            <a:ext cx="3475463" cy="2894360"/>
          </a:xfrm>
        </p:spPr>
        <p:txBody>
          <a:bodyPr>
            <a:normAutofit/>
          </a:bodyPr>
          <a:lstStyle/>
          <a:p>
            <a:r>
              <a:rPr lang="en-US" sz="2000" dirty="0"/>
              <a:t>Students receive individual patient assignment </a:t>
            </a:r>
          </a:p>
          <a:p>
            <a:r>
              <a:rPr lang="en-US" sz="2000" dirty="0"/>
              <a:t>Students spend full day completing patient care tasks</a:t>
            </a:r>
          </a:p>
          <a:p>
            <a:r>
              <a:rPr lang="en-US" sz="2000" dirty="0"/>
              <a:t>Students experience significant amount of non-productive learning time</a:t>
            </a:r>
          </a:p>
        </p:txBody>
      </p:sp>
    </p:spTree>
    <p:extLst>
      <p:ext uri="{BB962C8B-B14F-4D97-AF65-F5344CB8AC3E}">
        <p14:creationId xmlns:p14="http://schemas.microsoft.com/office/powerpoint/2010/main" val="63757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3399"/>
                </a:solidFill>
              </a:rPr>
              <a:t>Role of Student Nurse in the Concept-based Clinical Learning Environment </a:t>
            </a:r>
          </a:p>
        </p:txBody>
      </p:sp>
      <p:sp>
        <p:nvSpPr>
          <p:cNvPr id="4" name="Content Placeholder 3"/>
          <p:cNvSpPr>
            <a:spLocks noGrp="1"/>
          </p:cNvSpPr>
          <p:nvPr>
            <p:ph idx="1"/>
          </p:nvPr>
        </p:nvSpPr>
        <p:spPr/>
        <p:txBody>
          <a:bodyPr>
            <a:normAutofit/>
          </a:bodyPr>
          <a:lstStyle/>
          <a:p>
            <a:r>
              <a:rPr lang="en-US" dirty="0"/>
              <a:t>Focus is on developing clinical judgment</a:t>
            </a:r>
          </a:p>
          <a:p>
            <a:r>
              <a:rPr lang="en-US" dirty="0"/>
              <a:t>Maintains an open attitude of inquiry</a:t>
            </a:r>
          </a:p>
          <a:p>
            <a:pPr lvl="1"/>
            <a:r>
              <a:rPr lang="en-US" dirty="0"/>
              <a:t>Defines clinical problems contextually</a:t>
            </a:r>
          </a:p>
          <a:p>
            <a:pPr lvl="1"/>
            <a:r>
              <a:rPr lang="en-US" dirty="0"/>
              <a:t>Uses resources to find answers for unknown information</a:t>
            </a:r>
          </a:p>
          <a:p>
            <a:pPr lvl="1"/>
            <a:r>
              <a:rPr lang="en-US" dirty="0"/>
              <a:t>Reflects on clinical practice &amp; experiences </a:t>
            </a:r>
          </a:p>
          <a:p>
            <a:pPr lvl="1"/>
            <a:r>
              <a:rPr lang="en-US" dirty="0"/>
              <a:t>Seeks feedback &amp; communicate concerns</a:t>
            </a:r>
          </a:p>
          <a:p>
            <a:endParaRPr lang="en-US" dirty="0"/>
          </a:p>
        </p:txBody>
      </p:sp>
    </p:spTree>
    <p:extLst>
      <p:ext uri="{BB962C8B-B14F-4D97-AF65-F5344CB8AC3E}">
        <p14:creationId xmlns:p14="http://schemas.microsoft.com/office/powerpoint/2010/main" val="348192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5337"/>
            <a:ext cx="7924800" cy="1303867"/>
          </a:xfrm>
        </p:spPr>
        <p:txBody>
          <a:bodyPr>
            <a:normAutofit fontScale="90000"/>
          </a:bodyPr>
          <a:lstStyle/>
          <a:p>
            <a:r>
              <a:rPr lang="en-US" sz="3600" dirty="0">
                <a:solidFill>
                  <a:srgbClr val="003399"/>
                </a:solidFill>
              </a:rPr>
              <a:t>Lesson 3 Activity: Think-Pair-Share Quizlet!</a:t>
            </a:r>
            <a:br>
              <a:rPr lang="en-US" sz="3600" dirty="0">
                <a:solidFill>
                  <a:srgbClr val="003399"/>
                </a:solidFill>
              </a:rPr>
            </a:br>
            <a:r>
              <a:rPr lang="en-US" sz="2000" dirty="0">
                <a:solidFill>
                  <a:srgbClr val="003399"/>
                </a:solidFill>
              </a:rPr>
              <a:t>Which component of clinical judgment does the question represent</a:t>
            </a:r>
          </a:p>
        </p:txBody>
      </p:sp>
      <p:sp>
        <p:nvSpPr>
          <p:cNvPr id="3" name="Content Placeholder 2"/>
          <p:cNvSpPr>
            <a:spLocks noGrp="1"/>
          </p:cNvSpPr>
          <p:nvPr>
            <p:ph idx="1"/>
          </p:nvPr>
        </p:nvSpPr>
        <p:spPr/>
        <p:txBody>
          <a:bodyPr>
            <a:normAutofit fontScale="70000" lnSpcReduction="20000"/>
          </a:bodyPr>
          <a:lstStyle/>
          <a:p>
            <a:r>
              <a:rPr lang="en-US" dirty="0"/>
              <a:t>What might you have done differently?</a:t>
            </a:r>
          </a:p>
          <a:p>
            <a:pPr lvl="1"/>
            <a:r>
              <a:rPr lang="en-US" dirty="0"/>
              <a:t>Reflection-on-action</a:t>
            </a:r>
          </a:p>
          <a:p>
            <a:r>
              <a:rPr lang="en-US" dirty="0"/>
              <a:t>What other pieces of data might be helpful?</a:t>
            </a:r>
          </a:p>
          <a:p>
            <a:pPr lvl="2"/>
            <a:r>
              <a:rPr lang="en-US" sz="2100" dirty="0"/>
              <a:t>Interpreting</a:t>
            </a:r>
          </a:p>
          <a:p>
            <a:r>
              <a:rPr lang="en-US" dirty="0"/>
              <a:t>Do you need to change what you are doing?</a:t>
            </a:r>
          </a:p>
          <a:p>
            <a:pPr lvl="1"/>
            <a:r>
              <a:rPr lang="en-US" dirty="0"/>
              <a:t>Reflection-in-action</a:t>
            </a:r>
          </a:p>
          <a:p>
            <a:r>
              <a:rPr lang="en-US" dirty="0"/>
              <a:t>What do you know about confusion in the elderly?</a:t>
            </a:r>
          </a:p>
          <a:p>
            <a:pPr lvl="1"/>
            <a:r>
              <a:rPr lang="en-US" dirty="0"/>
              <a:t>Noticing</a:t>
            </a:r>
          </a:p>
          <a:p>
            <a:r>
              <a:rPr lang="en-US" dirty="0"/>
              <a:t>Based on these decisions, what are your actions? </a:t>
            </a:r>
          </a:p>
          <a:p>
            <a:pPr lvl="1"/>
            <a:r>
              <a:rPr lang="en-US" dirty="0"/>
              <a:t>Responding </a:t>
            </a:r>
          </a:p>
          <a:p>
            <a:endParaRPr lang="en-US" dirty="0"/>
          </a:p>
        </p:txBody>
      </p:sp>
    </p:spTree>
    <p:extLst>
      <p:ext uri="{BB962C8B-B14F-4D97-AF65-F5344CB8AC3E}">
        <p14:creationId xmlns:p14="http://schemas.microsoft.com/office/powerpoint/2010/main" val="19889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003399"/>
                </a:solidFill>
              </a:rPr>
              <a:t>Lesson 4</a:t>
            </a:r>
          </a:p>
        </p:txBody>
      </p:sp>
      <p:pic>
        <p:nvPicPr>
          <p:cNvPr id="7" name="Content Placeholder 6"/>
          <p:cNvPicPr>
            <a:picLocks noGrp="1" noChangeAspect="1"/>
          </p:cNvPicPr>
          <p:nvPr>
            <p:ph idx="1"/>
          </p:nvPr>
        </p:nvPicPr>
        <p:blipFill>
          <a:blip r:embed="rId3" cstate="print"/>
          <a:stretch>
            <a:fillRect/>
          </a:stretch>
        </p:blipFill>
        <p:spPr>
          <a:xfrm>
            <a:off x="4531156" y="982663"/>
            <a:ext cx="3032851" cy="4892675"/>
          </a:xfrm>
          <a:prstGeom prst="rect">
            <a:avLst/>
          </a:prstGeom>
        </p:spPr>
      </p:pic>
      <p:sp>
        <p:nvSpPr>
          <p:cNvPr id="5" name="Text Placeholder 4"/>
          <p:cNvSpPr>
            <a:spLocks noGrp="1"/>
          </p:cNvSpPr>
          <p:nvPr>
            <p:ph type="body" sz="half" idx="2"/>
          </p:nvPr>
        </p:nvSpPr>
        <p:spPr>
          <a:xfrm>
            <a:off x="1176864" y="3031065"/>
            <a:ext cx="2633135" cy="2438404"/>
          </a:xfrm>
        </p:spPr>
        <p:txBody>
          <a:bodyPr>
            <a:normAutofit/>
          </a:bodyPr>
          <a:lstStyle/>
          <a:p>
            <a:r>
              <a:rPr lang="en-US" sz="2800" dirty="0"/>
              <a:t> Clinical Tools and Strategies</a:t>
            </a:r>
          </a:p>
        </p:txBody>
      </p:sp>
    </p:spTree>
    <p:extLst>
      <p:ext uri="{BB962C8B-B14F-4D97-AF65-F5344CB8AC3E}">
        <p14:creationId xmlns:p14="http://schemas.microsoft.com/office/powerpoint/2010/main" val="263078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99"/>
                </a:solidFill>
              </a:rPr>
              <a:t>Lesson Four Learning Objectives</a:t>
            </a:r>
          </a:p>
        </p:txBody>
      </p:sp>
      <p:sp>
        <p:nvSpPr>
          <p:cNvPr id="3" name="Content Placeholder 2"/>
          <p:cNvSpPr>
            <a:spLocks noGrp="1"/>
          </p:cNvSpPr>
          <p:nvPr>
            <p:ph idx="1"/>
          </p:nvPr>
        </p:nvSpPr>
        <p:spPr/>
        <p:txBody>
          <a:bodyPr>
            <a:normAutofit lnSpcReduction="10000"/>
          </a:bodyPr>
          <a:lstStyle/>
          <a:p>
            <a:pPr marL="0" indent="0">
              <a:buNone/>
            </a:pPr>
            <a:r>
              <a:rPr lang="en-US" dirty="0"/>
              <a:t>After completing this section, the participant will be able to:</a:t>
            </a:r>
          </a:p>
          <a:p>
            <a:r>
              <a:rPr lang="en-US" dirty="0"/>
              <a:t>Identify conceptual based tools to facilitate student development of clinical judgment</a:t>
            </a:r>
          </a:p>
          <a:p>
            <a:r>
              <a:rPr lang="en-US" dirty="0"/>
              <a:t>Identify learning strategies for fostering clinical judgment</a:t>
            </a:r>
          </a:p>
          <a:p>
            <a:r>
              <a:rPr lang="en-US" dirty="0"/>
              <a:t>Identify student opportunities for focus on clinical judgment </a:t>
            </a:r>
          </a:p>
        </p:txBody>
      </p:sp>
    </p:spTree>
    <p:extLst>
      <p:ext uri="{BB962C8B-B14F-4D97-AF65-F5344CB8AC3E}">
        <p14:creationId xmlns:p14="http://schemas.microsoft.com/office/powerpoint/2010/main" val="295244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7052734" cy="1303867"/>
          </a:xfrm>
        </p:spPr>
        <p:txBody>
          <a:bodyPr>
            <a:noAutofit/>
          </a:bodyPr>
          <a:lstStyle/>
          <a:p>
            <a:r>
              <a:rPr lang="en-US" sz="3200" dirty="0"/>
              <a:t/>
            </a:r>
            <a:br>
              <a:rPr lang="en-US" sz="3200" dirty="0"/>
            </a:br>
            <a:r>
              <a:rPr lang="en-US" sz="3200" dirty="0"/>
              <a:t/>
            </a:r>
            <a:br>
              <a:rPr lang="en-US" sz="3200" dirty="0"/>
            </a:br>
            <a:r>
              <a:rPr lang="en-US" sz="3200" dirty="0"/>
              <a:t/>
            </a:r>
            <a:br>
              <a:rPr lang="en-US" sz="3200" dirty="0"/>
            </a:br>
            <a:r>
              <a:rPr lang="en-US" sz="3200" dirty="0">
                <a:solidFill>
                  <a:srgbClr val="003399"/>
                </a:solidFill>
              </a:rPr>
              <a:t>Thinking Based in Tradition </a:t>
            </a:r>
            <a:br>
              <a:rPr lang="en-US" sz="3200" dirty="0">
                <a:solidFill>
                  <a:srgbClr val="003399"/>
                </a:solidFill>
              </a:rPr>
            </a:br>
            <a:r>
              <a:rPr lang="en-US" sz="3200" dirty="0">
                <a:solidFill>
                  <a:srgbClr val="003399"/>
                </a:solidFill>
              </a:rPr>
              <a:t>vs. </a:t>
            </a:r>
            <a:br>
              <a:rPr lang="en-US" sz="3200" dirty="0">
                <a:solidFill>
                  <a:srgbClr val="003399"/>
                </a:solidFill>
              </a:rPr>
            </a:br>
            <a:r>
              <a:rPr lang="en-US" sz="3200" dirty="0">
                <a:solidFill>
                  <a:srgbClr val="003399"/>
                </a:solidFill>
              </a:rPr>
              <a:t>Critical Thinking      Clinical Judgment</a:t>
            </a:r>
            <a:br>
              <a:rPr lang="en-US" sz="3200" dirty="0">
                <a:solidFill>
                  <a:srgbClr val="003399"/>
                </a:solidFill>
              </a:rPr>
            </a:br>
            <a:r>
              <a:rPr lang="en-US" sz="3200" dirty="0">
                <a:solidFill>
                  <a:srgbClr val="003399"/>
                </a:solidFill>
              </a:rPr>
              <a:t/>
            </a:r>
            <a:br>
              <a:rPr lang="en-US" sz="3200" dirty="0">
                <a:solidFill>
                  <a:srgbClr val="003399"/>
                </a:solidFill>
              </a:rPr>
            </a:br>
            <a:r>
              <a:rPr lang="en-US" sz="3200" dirty="0"/>
              <a:t/>
            </a:r>
            <a:br>
              <a:rPr lang="en-US" sz="3200" dirty="0"/>
            </a:br>
            <a:r>
              <a:rPr lang="en-US" dirty="0"/>
              <a:t> </a:t>
            </a:r>
          </a:p>
        </p:txBody>
      </p:sp>
      <p:sp>
        <p:nvSpPr>
          <p:cNvPr id="3" name="Content Placeholder 2"/>
          <p:cNvSpPr>
            <a:spLocks noGrp="1"/>
          </p:cNvSpPr>
          <p:nvPr>
            <p:ph sz="half" idx="1"/>
          </p:nvPr>
        </p:nvSpPr>
        <p:spPr>
          <a:xfrm>
            <a:off x="1176866" y="2487168"/>
            <a:ext cx="3468286" cy="3447288"/>
          </a:xfrm>
        </p:spPr>
        <p:txBody>
          <a:bodyPr>
            <a:normAutofit fontScale="62500" lnSpcReduction="20000"/>
          </a:bodyPr>
          <a:lstStyle/>
          <a:p>
            <a:r>
              <a:rPr lang="en-US" dirty="0"/>
              <a:t>Based on tasks &amp; rules</a:t>
            </a:r>
          </a:p>
          <a:p>
            <a:r>
              <a:rPr lang="en-US" dirty="0"/>
              <a:t>Accepts the norm and daily routine</a:t>
            </a:r>
          </a:p>
          <a:p>
            <a:r>
              <a:rPr lang="en-US" dirty="0"/>
              <a:t>Treats each patient event in isolation &amp; doesn’t make connections</a:t>
            </a:r>
          </a:p>
          <a:p>
            <a:r>
              <a:rPr lang="en-US" dirty="0"/>
              <a:t>Accepts the obvious without questioning</a:t>
            </a:r>
          </a:p>
          <a:p>
            <a:r>
              <a:rPr lang="en-US" dirty="0"/>
              <a:t>Problem solved alone and/ or solving the immediate problem is the final step</a:t>
            </a:r>
          </a:p>
          <a:p>
            <a:endParaRPr lang="en-US" dirty="0"/>
          </a:p>
          <a:p>
            <a:endParaRPr lang="en-US" dirty="0"/>
          </a:p>
        </p:txBody>
      </p:sp>
      <p:sp>
        <p:nvSpPr>
          <p:cNvPr id="7" name="Content Placeholder 6"/>
          <p:cNvSpPr>
            <a:spLocks noGrp="1"/>
          </p:cNvSpPr>
          <p:nvPr>
            <p:ph sz="half" idx="2"/>
          </p:nvPr>
        </p:nvSpPr>
        <p:spPr/>
        <p:txBody>
          <a:bodyPr>
            <a:normAutofit fontScale="62500" lnSpcReduction="20000"/>
          </a:bodyPr>
          <a:lstStyle/>
          <a:p>
            <a:r>
              <a:rPr lang="en-US" dirty="0"/>
              <a:t>Ask why and focuses on observations and assertively seeks information to plan intervention</a:t>
            </a:r>
          </a:p>
          <a:p>
            <a:r>
              <a:rPr lang="en-US" dirty="0"/>
              <a:t>Views each patient and event as part of a bigger picture; recognizes patterns inside the larger context</a:t>
            </a:r>
          </a:p>
          <a:p>
            <a:r>
              <a:rPr lang="en-US" dirty="0"/>
              <a:t>Looks for patterns and trends; makes sense of patterns based on knowledge</a:t>
            </a:r>
          </a:p>
          <a:p>
            <a:r>
              <a:rPr lang="en-US" dirty="0"/>
              <a:t>Recognizes assumptions that influence observations &amp; action</a:t>
            </a:r>
          </a:p>
          <a:p>
            <a:r>
              <a:rPr lang="en-US" dirty="0"/>
              <a:t>Reflects on process &amp; relationship of outcomes</a:t>
            </a:r>
          </a:p>
        </p:txBody>
      </p:sp>
      <p:sp>
        <p:nvSpPr>
          <p:cNvPr id="4" name="Right Arrow 3"/>
          <p:cNvSpPr/>
          <p:nvPr/>
        </p:nvSpPr>
        <p:spPr>
          <a:xfrm>
            <a:off x="4419600" y="1906073"/>
            <a:ext cx="474133" cy="31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264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75360"/>
            <a:ext cx="7010400" cy="701040"/>
          </a:xfrm>
        </p:spPr>
        <p:txBody>
          <a:bodyPr>
            <a:noAutofit/>
          </a:bodyPr>
          <a:lstStyle/>
          <a:p>
            <a:r>
              <a:rPr lang="en-US" sz="3600" dirty="0">
                <a:solidFill>
                  <a:srgbClr val="003399"/>
                </a:solidFill>
              </a:rPr>
              <a:t>Concept-based Inquiry Questions</a:t>
            </a:r>
          </a:p>
        </p:txBody>
      </p:sp>
      <p:sp>
        <p:nvSpPr>
          <p:cNvPr id="3" name="Content Placeholder 2"/>
          <p:cNvSpPr>
            <a:spLocks noGrp="1"/>
          </p:cNvSpPr>
          <p:nvPr>
            <p:ph idx="1"/>
          </p:nvPr>
        </p:nvSpPr>
        <p:spPr/>
        <p:txBody>
          <a:bodyPr>
            <a:normAutofit fontScale="92500" lnSpcReduction="20000"/>
          </a:bodyPr>
          <a:lstStyle/>
          <a:p>
            <a:r>
              <a:rPr lang="en-US" dirty="0"/>
              <a:t>How is the concept (choose from list) reflected in a patient you have encountered?</a:t>
            </a:r>
          </a:p>
          <a:p>
            <a:r>
              <a:rPr lang="en-US" dirty="0"/>
              <a:t>What inter-related concept(s) pertain to this patient?</a:t>
            </a:r>
          </a:p>
          <a:p>
            <a:r>
              <a:rPr lang="en-US" dirty="0"/>
              <a:t>Which inter-related concept(s) can help strengthen the primary concept?</a:t>
            </a:r>
          </a:p>
          <a:p>
            <a:r>
              <a:rPr lang="en-US" dirty="0"/>
              <a:t>Which inter-related concept is causing the primary concept to be weakened?</a:t>
            </a:r>
          </a:p>
          <a:p>
            <a:r>
              <a:rPr lang="en-US" dirty="0"/>
              <a:t>How does your learning experience with the concept of (choose from the list) in clinical today compare to what you have learned about the concept in class?</a:t>
            </a:r>
          </a:p>
          <a:p>
            <a:pPr marL="0" indent="0">
              <a:buNone/>
            </a:pPr>
            <a:endParaRPr lang="en-US" dirty="0"/>
          </a:p>
        </p:txBody>
      </p:sp>
    </p:spTree>
    <p:extLst>
      <p:ext uri="{BB962C8B-B14F-4D97-AF65-F5344CB8AC3E}">
        <p14:creationId xmlns:p14="http://schemas.microsoft.com/office/powerpoint/2010/main" val="405755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75360"/>
            <a:ext cx="5791200" cy="701040"/>
          </a:xfrm>
        </p:spPr>
        <p:txBody>
          <a:bodyPr>
            <a:normAutofit/>
          </a:bodyPr>
          <a:lstStyle/>
          <a:p>
            <a:pPr algn="ctr"/>
            <a:r>
              <a:rPr lang="en-US" sz="3600" dirty="0">
                <a:solidFill>
                  <a:srgbClr val="003399"/>
                </a:solidFill>
              </a:rPr>
              <a:t>Reflection Questions</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a:t>What happened?</a:t>
            </a:r>
          </a:p>
          <a:p>
            <a:pPr marL="457200" indent="-457200">
              <a:buFont typeface="+mj-lt"/>
              <a:buAutoNum type="arabicPeriod"/>
            </a:pPr>
            <a:r>
              <a:rPr lang="en-US" dirty="0"/>
              <a:t>What were you thinking and feeling?</a:t>
            </a:r>
          </a:p>
          <a:p>
            <a:pPr marL="457200" indent="-457200">
              <a:buFont typeface="+mj-lt"/>
              <a:buAutoNum type="arabicPeriod"/>
            </a:pPr>
            <a:r>
              <a:rPr lang="en-US" dirty="0"/>
              <a:t>What was good and what was bad about the experience?</a:t>
            </a:r>
          </a:p>
          <a:p>
            <a:pPr marL="457200" indent="-457200">
              <a:buFont typeface="+mj-lt"/>
              <a:buAutoNum type="arabicPeriod"/>
            </a:pPr>
            <a:r>
              <a:rPr lang="en-US" dirty="0"/>
              <a:t>What sense can you make of it?</a:t>
            </a:r>
          </a:p>
          <a:p>
            <a:pPr marL="457200" indent="-457200">
              <a:buFont typeface="+mj-lt"/>
              <a:buAutoNum type="arabicPeriod"/>
            </a:pPr>
            <a:r>
              <a:rPr lang="en-US" dirty="0"/>
              <a:t>What else could you have done?</a:t>
            </a:r>
          </a:p>
          <a:p>
            <a:pPr marL="457200" indent="-457200">
              <a:buFont typeface="+mj-lt"/>
              <a:buAutoNum type="arabicPeriod"/>
            </a:pPr>
            <a:r>
              <a:rPr lang="en-US" dirty="0"/>
              <a:t>If it rose again, what would you do?</a:t>
            </a:r>
          </a:p>
          <a:p>
            <a:pPr marL="0" indent="0">
              <a:buNone/>
            </a:pPr>
            <a:endParaRPr lang="en-US" dirty="0"/>
          </a:p>
          <a:p>
            <a:endParaRPr lang="en-US" dirty="0"/>
          </a:p>
        </p:txBody>
      </p:sp>
    </p:spTree>
    <p:extLst>
      <p:ext uri="{BB962C8B-B14F-4D97-AF65-F5344CB8AC3E}">
        <p14:creationId xmlns:p14="http://schemas.microsoft.com/office/powerpoint/2010/main" val="124765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99"/>
                </a:solidFill>
              </a:rPr>
              <a:t>Introduction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purpose of this module:</a:t>
            </a:r>
          </a:p>
          <a:p>
            <a:r>
              <a:rPr lang="en-US" dirty="0"/>
              <a:t>Discuss the reasons for nursing education reform </a:t>
            </a:r>
          </a:p>
          <a:p>
            <a:r>
              <a:rPr lang="en-US" dirty="0"/>
              <a:t>Provide an orientation to the concept-based model of nursing education</a:t>
            </a:r>
          </a:p>
          <a:p>
            <a:r>
              <a:rPr lang="en-US" dirty="0"/>
              <a:t>Describe the clinical role that occurs for the staff nurse/preceptor and the student during the concept-based clinical setting</a:t>
            </a:r>
          </a:p>
          <a:p>
            <a:r>
              <a:rPr lang="en-US" dirty="0"/>
              <a:t>Describe clinical tools and learning strategies designed to equip the staff nurse/preceptor to facilitate concept-based learning and clinical judgment skills</a:t>
            </a:r>
          </a:p>
          <a:p>
            <a:endParaRPr lang="en-US" dirty="0"/>
          </a:p>
        </p:txBody>
      </p:sp>
    </p:spTree>
    <p:extLst>
      <p:ext uri="{BB962C8B-B14F-4D97-AF65-F5344CB8AC3E}">
        <p14:creationId xmlns:p14="http://schemas.microsoft.com/office/powerpoint/2010/main" val="240904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3399"/>
                </a:solidFill>
              </a:rPr>
              <a:t>Learning Strategy:</a:t>
            </a:r>
            <a:br>
              <a:rPr lang="en-US" sz="3200" dirty="0">
                <a:solidFill>
                  <a:srgbClr val="003399"/>
                </a:solidFill>
              </a:rPr>
            </a:br>
            <a:r>
              <a:rPr lang="en-US" sz="3200" dirty="0">
                <a:solidFill>
                  <a:srgbClr val="003399"/>
                </a:solidFill>
              </a:rPr>
              <a:t>Decision Making for Medication Administration and Reflection</a:t>
            </a:r>
          </a:p>
        </p:txBody>
      </p:sp>
      <p:sp>
        <p:nvSpPr>
          <p:cNvPr id="3" name="Content Placeholder 2"/>
          <p:cNvSpPr>
            <a:spLocks noGrp="1"/>
          </p:cNvSpPr>
          <p:nvPr>
            <p:ph idx="1"/>
          </p:nvPr>
        </p:nvSpPr>
        <p:spPr/>
        <p:txBody>
          <a:bodyPr>
            <a:normAutofit fontScale="70000" lnSpcReduction="20000"/>
          </a:bodyPr>
          <a:lstStyle/>
          <a:p>
            <a:r>
              <a:rPr lang="en-US" dirty="0">
                <a:solidFill>
                  <a:schemeClr val="tx1"/>
                </a:solidFill>
              </a:rPr>
              <a:t>Have the student identify the purpose for the medication…then you ask the following.</a:t>
            </a:r>
          </a:p>
          <a:p>
            <a:pPr lvl="1"/>
            <a:r>
              <a:rPr lang="en-US" dirty="0">
                <a:solidFill>
                  <a:schemeClr val="tx1"/>
                </a:solidFill>
              </a:rPr>
              <a:t>What is the desired outcome?</a:t>
            </a:r>
          </a:p>
          <a:p>
            <a:pPr lvl="1"/>
            <a:r>
              <a:rPr lang="en-US" dirty="0">
                <a:solidFill>
                  <a:schemeClr val="tx1"/>
                </a:solidFill>
              </a:rPr>
              <a:t>What needs to be preserved?</a:t>
            </a:r>
          </a:p>
          <a:p>
            <a:pPr lvl="1"/>
            <a:r>
              <a:rPr lang="en-US" dirty="0">
                <a:solidFill>
                  <a:schemeClr val="tx1"/>
                </a:solidFill>
              </a:rPr>
              <a:t>What needs to be avoided?</a:t>
            </a:r>
          </a:p>
          <a:p>
            <a:r>
              <a:rPr lang="en-US" dirty="0">
                <a:solidFill>
                  <a:schemeClr val="tx1"/>
                </a:solidFill>
              </a:rPr>
              <a:t>EXAMPLE: A patient with pain</a:t>
            </a:r>
          </a:p>
          <a:p>
            <a:pPr lvl="1"/>
            <a:r>
              <a:rPr lang="en-US" dirty="0">
                <a:solidFill>
                  <a:schemeClr val="tx1"/>
                </a:solidFill>
              </a:rPr>
              <a:t>What is the desired outcome? Relief of pain</a:t>
            </a:r>
          </a:p>
          <a:p>
            <a:pPr lvl="1"/>
            <a:r>
              <a:rPr lang="en-US" dirty="0">
                <a:solidFill>
                  <a:schemeClr val="tx1"/>
                </a:solidFill>
              </a:rPr>
              <a:t>What needs to be preserved? Physical functioning, cognitive functioning, psychologic functioning</a:t>
            </a:r>
          </a:p>
          <a:p>
            <a:pPr lvl="1"/>
            <a:r>
              <a:rPr lang="en-US" dirty="0">
                <a:solidFill>
                  <a:schemeClr val="tx1"/>
                </a:solidFill>
              </a:rPr>
              <a:t>What needs to be avoided? CNS depression, Respiratory depression, nausea</a:t>
            </a:r>
          </a:p>
          <a:p>
            <a:pPr marL="0" indent="0">
              <a:buNone/>
            </a:pPr>
            <a:r>
              <a:rPr lang="en-US" b="1" dirty="0">
                <a:solidFill>
                  <a:srgbClr val="003399"/>
                </a:solidFill>
              </a:rPr>
              <a:t>Reflection Component: How did the medication(s) contribute toward or away from wellness?</a:t>
            </a:r>
          </a:p>
          <a:p>
            <a:pPr lvl="1"/>
            <a:endParaRPr lang="en-US" dirty="0"/>
          </a:p>
        </p:txBody>
      </p:sp>
    </p:spTree>
    <p:extLst>
      <p:ext uri="{BB962C8B-B14F-4D97-AF65-F5344CB8AC3E}">
        <p14:creationId xmlns:p14="http://schemas.microsoft.com/office/powerpoint/2010/main" val="1053425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solidFill>
                  <a:srgbClr val="003399"/>
                </a:solidFill>
              </a:rPr>
              <a:t>Learning Strategy:</a:t>
            </a:r>
            <a:br>
              <a:rPr lang="en-US" sz="3600" dirty="0">
                <a:solidFill>
                  <a:srgbClr val="003399"/>
                </a:solidFill>
              </a:rPr>
            </a:br>
            <a:r>
              <a:rPr lang="en-US" sz="3600" dirty="0">
                <a:solidFill>
                  <a:srgbClr val="003399"/>
                </a:solidFill>
              </a:rPr>
              <a:t>Compare &amp; Contrast </a:t>
            </a:r>
          </a:p>
        </p:txBody>
      </p:sp>
      <p:sp>
        <p:nvSpPr>
          <p:cNvPr id="6" name="Text Placeholder 5"/>
          <p:cNvSpPr>
            <a:spLocks noGrp="1"/>
          </p:cNvSpPr>
          <p:nvPr>
            <p:ph type="body" idx="1"/>
          </p:nvPr>
        </p:nvSpPr>
        <p:spPr/>
        <p:txBody>
          <a:bodyPr>
            <a:normAutofit fontScale="92500"/>
          </a:bodyPr>
          <a:lstStyle/>
          <a:p>
            <a:r>
              <a:rPr lang="en-US" b="1" dirty="0">
                <a:solidFill>
                  <a:srgbClr val="C00000"/>
                </a:solidFill>
              </a:rPr>
              <a:t>Gas exchange: Transport</a:t>
            </a:r>
          </a:p>
        </p:txBody>
      </p:sp>
      <p:sp>
        <p:nvSpPr>
          <p:cNvPr id="5" name="Content Placeholder 4"/>
          <p:cNvSpPr>
            <a:spLocks noGrp="1"/>
          </p:cNvSpPr>
          <p:nvPr>
            <p:ph sz="half" idx="2"/>
          </p:nvPr>
        </p:nvSpPr>
        <p:spPr/>
        <p:txBody>
          <a:bodyPr>
            <a:normAutofit/>
          </a:bodyPr>
          <a:lstStyle/>
          <a:p>
            <a:r>
              <a:rPr lang="en-US" dirty="0"/>
              <a:t>How are the two patients similar?</a:t>
            </a:r>
          </a:p>
          <a:p>
            <a:r>
              <a:rPr lang="en-US" dirty="0"/>
              <a:t>How are the medications similar? </a:t>
            </a:r>
          </a:p>
        </p:txBody>
      </p:sp>
      <p:sp>
        <p:nvSpPr>
          <p:cNvPr id="3" name="Text Placeholder 2"/>
          <p:cNvSpPr>
            <a:spLocks noGrp="1"/>
          </p:cNvSpPr>
          <p:nvPr>
            <p:ph type="body" sz="quarter" idx="3"/>
          </p:nvPr>
        </p:nvSpPr>
        <p:spPr>
          <a:xfrm>
            <a:off x="4514428" y="2895600"/>
            <a:ext cx="3715172" cy="838200"/>
          </a:xfrm>
        </p:spPr>
        <p:txBody>
          <a:bodyPr/>
          <a:lstStyle/>
          <a:p>
            <a:endParaRPr lang="en-US" dirty="0"/>
          </a:p>
          <a:p>
            <a:r>
              <a:rPr lang="en-US" b="1" dirty="0">
                <a:solidFill>
                  <a:srgbClr val="C00000"/>
                </a:solidFill>
              </a:rPr>
              <a:t>Gas exchange: Perfusion</a:t>
            </a:r>
          </a:p>
          <a:p>
            <a:endParaRPr lang="en-US" dirty="0"/>
          </a:p>
        </p:txBody>
      </p:sp>
      <p:sp>
        <p:nvSpPr>
          <p:cNvPr id="4" name="Text Placeholder 3"/>
          <p:cNvSpPr>
            <a:spLocks noGrp="1"/>
          </p:cNvSpPr>
          <p:nvPr>
            <p:ph sz="quarter" idx="4"/>
          </p:nvPr>
        </p:nvSpPr>
        <p:spPr>
          <a:xfrm>
            <a:off x="4641832" y="3243262"/>
            <a:ext cx="3511568" cy="2014538"/>
          </a:xfrm>
        </p:spPr>
        <p:txBody>
          <a:bodyPr>
            <a:normAutofit/>
          </a:bodyPr>
          <a:lstStyle/>
          <a:p>
            <a:r>
              <a:rPr lang="en-US" dirty="0">
                <a:solidFill>
                  <a:schemeClr val="tx1"/>
                </a:solidFill>
              </a:rPr>
              <a:t>How are the two patients different?</a:t>
            </a:r>
          </a:p>
          <a:p>
            <a:r>
              <a:rPr lang="en-US" dirty="0">
                <a:solidFill>
                  <a:schemeClr val="tx1"/>
                </a:solidFill>
              </a:rPr>
              <a:t>How are the medications different?</a:t>
            </a:r>
          </a:p>
        </p:txBody>
      </p:sp>
      <p:sp>
        <p:nvSpPr>
          <p:cNvPr id="8" name="TextBox 7"/>
          <p:cNvSpPr txBox="1"/>
          <p:nvPr/>
        </p:nvSpPr>
        <p:spPr>
          <a:xfrm>
            <a:off x="838200" y="5387023"/>
            <a:ext cx="7696200" cy="830997"/>
          </a:xfrm>
          <a:prstGeom prst="rect">
            <a:avLst/>
          </a:prstGeom>
          <a:noFill/>
        </p:spPr>
        <p:txBody>
          <a:bodyPr wrap="square" rtlCol="0">
            <a:spAutoFit/>
          </a:bodyPr>
          <a:lstStyle/>
          <a:p>
            <a:pPr algn="ctr"/>
            <a:r>
              <a:rPr lang="en-US" sz="2400" b="1" dirty="0">
                <a:solidFill>
                  <a:srgbClr val="003399"/>
                </a:solidFill>
              </a:rPr>
              <a:t>Ask students to determine possible relationships and or links between concepts based on findings.</a:t>
            </a:r>
          </a:p>
        </p:txBody>
      </p:sp>
    </p:spTree>
    <p:extLst>
      <p:ext uri="{BB962C8B-B14F-4D97-AF65-F5344CB8AC3E}">
        <p14:creationId xmlns:p14="http://schemas.microsoft.com/office/powerpoint/2010/main" val="195532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3399"/>
                </a:solidFill>
              </a:rPr>
              <a:t>Lesson 4 Activity:</a:t>
            </a:r>
            <a:br>
              <a:rPr lang="en-US" sz="3200" dirty="0">
                <a:solidFill>
                  <a:srgbClr val="003399"/>
                </a:solidFill>
              </a:rPr>
            </a:br>
            <a:r>
              <a:rPr lang="en-US" sz="3200" dirty="0">
                <a:solidFill>
                  <a:srgbClr val="003399"/>
                </a:solidFill>
              </a:rPr>
              <a:t>Ticket out the Door Reflection </a:t>
            </a:r>
          </a:p>
        </p:txBody>
      </p:sp>
      <p:sp>
        <p:nvSpPr>
          <p:cNvPr id="3" name="Content Placeholder 2"/>
          <p:cNvSpPr>
            <a:spLocks noGrp="1"/>
          </p:cNvSpPr>
          <p:nvPr>
            <p:ph idx="1"/>
          </p:nvPr>
        </p:nvSpPr>
        <p:spPr/>
        <p:txBody>
          <a:bodyPr/>
          <a:lstStyle/>
          <a:p>
            <a:r>
              <a:rPr lang="en-US" dirty="0"/>
              <a:t>As you are making rounds?</a:t>
            </a:r>
          </a:p>
          <a:p>
            <a:r>
              <a:rPr lang="en-US" dirty="0"/>
              <a:t>When you accompany the student to meet a patient?</a:t>
            </a:r>
          </a:p>
          <a:p>
            <a:r>
              <a:rPr lang="en-US" dirty="0"/>
              <a:t>As you prepare to supervise a student doing a procedure?</a:t>
            </a:r>
          </a:p>
          <a:p>
            <a:r>
              <a:rPr lang="en-US" dirty="0"/>
              <a:t>As you help the student plan for the day?</a:t>
            </a:r>
          </a:p>
        </p:txBody>
      </p:sp>
    </p:spTree>
    <p:extLst>
      <p:ext uri="{BB962C8B-B14F-4D97-AF65-F5344CB8AC3E}">
        <p14:creationId xmlns:p14="http://schemas.microsoft.com/office/powerpoint/2010/main" val="4116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76865" y="1388534"/>
            <a:ext cx="2536798" cy="897466"/>
          </a:xfrm>
        </p:spPr>
        <p:txBody>
          <a:bodyPr>
            <a:noAutofit/>
          </a:bodyPr>
          <a:lstStyle/>
          <a:p>
            <a:r>
              <a:rPr lang="en-US" sz="3200" dirty="0">
                <a:solidFill>
                  <a:srgbClr val="003399"/>
                </a:solidFill>
              </a:rPr>
              <a:t>Florence Nightingale</a:t>
            </a:r>
          </a:p>
        </p:txBody>
      </p:sp>
      <p:pic>
        <p:nvPicPr>
          <p:cNvPr id="8" name="Picture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45303" y="1030778"/>
            <a:ext cx="3204556" cy="4796444"/>
          </a:xfrm>
          <a:prstGeom prst="rect">
            <a:avLst/>
          </a:prstGeom>
          <a:ln>
            <a:noFill/>
          </a:ln>
          <a:effectLst>
            <a:outerShdw blurRad="292100" dist="139700" dir="2700000" algn="tl" rotWithShape="0">
              <a:srgbClr val="333333">
                <a:alpha val="65000"/>
              </a:srgbClr>
            </a:outerShdw>
          </a:effectLst>
        </p:spPr>
      </p:pic>
      <p:sp>
        <p:nvSpPr>
          <p:cNvPr id="10" name="Text Placeholder 9"/>
          <p:cNvSpPr>
            <a:spLocks noGrp="1"/>
          </p:cNvSpPr>
          <p:nvPr>
            <p:ph type="body" sz="half" idx="2"/>
          </p:nvPr>
        </p:nvSpPr>
        <p:spPr/>
        <p:txBody>
          <a:bodyPr/>
          <a:lstStyle/>
          <a:p>
            <a:r>
              <a:rPr lang="en-US" dirty="0"/>
              <a:t>“May we hope that when we are all dead and gone</a:t>
            </a:r>
            <a:r>
              <a:rPr lang="en-US" dirty="0">
                <a:solidFill>
                  <a:srgbClr val="003399"/>
                </a:solidFill>
              </a:rPr>
              <a:t>, leaders will arise</a:t>
            </a:r>
            <a:r>
              <a:rPr lang="en-US" dirty="0"/>
              <a:t> who have been personally experienced in the hard, practical work, the difficulties and the joys of organizing </a:t>
            </a:r>
            <a:r>
              <a:rPr lang="en-US" dirty="0">
                <a:solidFill>
                  <a:srgbClr val="003399"/>
                </a:solidFill>
              </a:rPr>
              <a:t>nursing reforms</a:t>
            </a:r>
            <a:r>
              <a:rPr lang="en-US" dirty="0"/>
              <a:t>, and who will lead far beyond anything we have done.” </a:t>
            </a:r>
          </a:p>
        </p:txBody>
      </p:sp>
    </p:spTree>
    <p:extLst>
      <p:ext uri="{BB962C8B-B14F-4D97-AF65-F5344CB8AC3E}">
        <p14:creationId xmlns:p14="http://schemas.microsoft.com/office/powerpoint/2010/main" val="226162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3399"/>
                </a:solidFill>
              </a:rPr>
              <a:t>Wrap UP!</a:t>
            </a:r>
          </a:p>
        </p:txBody>
      </p:sp>
      <p:sp>
        <p:nvSpPr>
          <p:cNvPr id="3" name="Content Placeholder 2"/>
          <p:cNvSpPr>
            <a:spLocks noGrp="1"/>
          </p:cNvSpPr>
          <p:nvPr>
            <p:ph idx="1"/>
          </p:nvPr>
        </p:nvSpPr>
        <p:spPr/>
        <p:txBody>
          <a:bodyPr/>
          <a:lstStyle/>
          <a:p>
            <a:r>
              <a:rPr lang="en-US" dirty="0"/>
              <a:t>Please complete the post-test/evaluation</a:t>
            </a:r>
          </a:p>
          <a:p>
            <a:r>
              <a:rPr lang="en-US" dirty="0"/>
              <a:t>You may keep the tool handouts.</a:t>
            </a:r>
          </a:p>
          <a:p>
            <a:r>
              <a:rPr lang="en-US" dirty="0"/>
              <a:t>Thank you for your participation.</a:t>
            </a:r>
          </a:p>
        </p:txBody>
      </p:sp>
    </p:spTree>
    <p:extLst>
      <p:ext uri="{BB962C8B-B14F-4D97-AF65-F5344CB8AC3E}">
        <p14:creationId xmlns:p14="http://schemas.microsoft.com/office/powerpoint/2010/main" val="3684910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511175" indent="-968375">
              <a:buNone/>
            </a:pPr>
            <a:r>
              <a:rPr lang="en-US" sz="1600" dirty="0">
                <a:solidFill>
                  <a:schemeClr val="tx1"/>
                </a:solidFill>
              </a:rPr>
              <a:t>Brown, C. P. (2010). Reflection on practice by nursing students during early clinical experiences (Order No. NR69114). Available </a:t>
            </a:r>
            <a:r>
              <a:rPr lang="en-US" sz="1600" dirty="0" smtClean="0">
                <a:solidFill>
                  <a:schemeClr val="tx1"/>
                </a:solidFill>
              </a:rPr>
              <a:t> from </a:t>
            </a:r>
            <a:r>
              <a:rPr lang="en-US" sz="1600" dirty="0">
                <a:solidFill>
                  <a:schemeClr val="tx1"/>
                </a:solidFill>
              </a:rPr>
              <a:t>ProQuest Dissertations &amp; Theses Full Text. (822668690</a:t>
            </a:r>
            <a:r>
              <a:rPr lang="en-US" sz="1600" dirty="0" smtClean="0">
                <a:solidFill>
                  <a:schemeClr val="tx1"/>
                </a:solidFill>
              </a:rPr>
              <a:t>). Retrieved from http</a:t>
            </a:r>
            <a:r>
              <a:rPr lang="en-US" sz="1600" dirty="0">
                <a:solidFill>
                  <a:schemeClr val="tx1"/>
                </a:solidFill>
              </a:rPr>
              <a:t>://search.proquest.com/docview/822668690?accountid=3581</a:t>
            </a:r>
          </a:p>
          <a:p>
            <a:pPr marL="463550" indent="-463550">
              <a:buNone/>
            </a:pPr>
            <a:r>
              <a:rPr lang="en-US" sz="1600" dirty="0" err="1">
                <a:solidFill>
                  <a:schemeClr val="tx1"/>
                </a:solidFill>
              </a:rPr>
              <a:t>Cappelletti</a:t>
            </a:r>
            <a:r>
              <a:rPr lang="en-US" sz="1600" dirty="0">
                <a:solidFill>
                  <a:schemeClr val="tx1"/>
                </a:solidFill>
              </a:rPr>
              <a:t>, A., Engel, J. K., &amp; Prentice, D. (2014). Systematic review of clinical judgment and reasoning in nursing. Journal of Nursing Education, 53(8), 453-458. </a:t>
            </a:r>
            <a:r>
              <a:rPr lang="en-US" sz="1600" dirty="0" err="1">
                <a:solidFill>
                  <a:schemeClr val="tx1"/>
                </a:solidFill>
              </a:rPr>
              <a:t>doi:http</a:t>
            </a:r>
            <a:r>
              <a:rPr lang="en-US" sz="1600" dirty="0">
                <a:solidFill>
                  <a:schemeClr val="tx1"/>
                </a:solidFill>
              </a:rPr>
              <a:t>://dx.doi.org/10.3928/01484834-20140724-01</a:t>
            </a:r>
          </a:p>
          <a:p>
            <a:pPr marL="519113" indent="-519113">
              <a:buNone/>
            </a:pPr>
            <a:r>
              <a:rPr lang="en-US" sz="1600" dirty="0">
                <a:solidFill>
                  <a:schemeClr val="tx1"/>
                </a:solidFill>
              </a:rPr>
              <a:t>Carnegie Foundation for the Advancement of Teachers. (</a:t>
            </a:r>
            <a:r>
              <a:rPr lang="en-US" sz="1600" dirty="0" err="1">
                <a:solidFill>
                  <a:schemeClr val="tx1"/>
                </a:solidFill>
              </a:rPr>
              <a:t>n.d.</a:t>
            </a:r>
            <a:r>
              <a:rPr lang="en-US" sz="1600" dirty="0">
                <a:solidFill>
                  <a:schemeClr val="tx1"/>
                </a:solidFill>
              </a:rPr>
              <a:t>). Carnegiefoundation.org. Retrieved from </a:t>
            </a:r>
            <a:r>
              <a:rPr lang="en-US" sz="1600" dirty="0">
                <a:solidFill>
                  <a:schemeClr val="tx1"/>
                </a:solidFill>
                <a:hlinkClick r:id="rId3"/>
              </a:rPr>
              <a:t>http://www.carnegiefoundation.org</a:t>
            </a:r>
            <a:endParaRPr lang="en-US" sz="1600" dirty="0">
              <a:solidFill>
                <a:schemeClr val="tx1"/>
              </a:solidFill>
            </a:endParaRPr>
          </a:p>
          <a:p>
            <a:pPr marL="463550" indent="-463550">
              <a:buNone/>
            </a:pPr>
            <a:r>
              <a:rPr lang="en-US" sz="1600" dirty="0" err="1">
                <a:solidFill>
                  <a:schemeClr val="tx1"/>
                </a:solidFill>
              </a:rPr>
              <a:t>Chuan</a:t>
            </a:r>
            <a:r>
              <a:rPr lang="en-US" sz="1600" dirty="0">
                <a:solidFill>
                  <a:schemeClr val="tx1"/>
                </a:solidFill>
              </a:rPr>
              <a:t>, O. L., &amp; Barnett, T. (2012). Student, tutor and staff nurse perceptions of the clinical learning environment. Nurse Education in Practice, 12(4), 192-7. </a:t>
            </a:r>
            <a:r>
              <a:rPr lang="en-US" sz="1600" dirty="0" err="1">
                <a:solidFill>
                  <a:schemeClr val="tx1"/>
                </a:solidFill>
              </a:rPr>
              <a:t>doi:http</a:t>
            </a:r>
            <a:r>
              <a:rPr lang="en-US" sz="1600" dirty="0">
                <a:solidFill>
                  <a:schemeClr val="tx1"/>
                </a:solidFill>
              </a:rPr>
              <a:t>://dx.doi.org/10.1016/j.nepr.2012.01.003</a:t>
            </a:r>
          </a:p>
          <a:p>
            <a:pPr marL="463550" indent="-463550">
              <a:buNone/>
            </a:pPr>
            <a:r>
              <a:rPr lang="en-US" sz="1600" dirty="0">
                <a:solidFill>
                  <a:schemeClr val="tx1"/>
                </a:solidFill>
              </a:rPr>
              <a:t>Crookes, K., Crookes, P. A., &amp; Walsh, K. (2013). Meaningful and engaging teaching techniques for student nurses: A literature review. Nurse Education in Practice, 13(4), 239-43. </a:t>
            </a:r>
          </a:p>
          <a:p>
            <a:pPr marL="463550" indent="-463550">
              <a:buNone/>
            </a:pPr>
            <a:r>
              <a:rPr lang="en-US" sz="1600" dirty="0">
                <a:solidFill>
                  <a:schemeClr val="tx1"/>
                </a:solidFill>
              </a:rPr>
              <a:t>Davis, B. W. (2011). A CONCEPTUAL MODEL to support curriculum review, revision, and design in an associate degree nursing program. Nursing Education Perspectives, 32(6), 389-94. Retrieved from </a:t>
            </a:r>
            <a:r>
              <a:rPr lang="en-US" sz="1600" dirty="0">
                <a:solidFill>
                  <a:schemeClr val="tx1"/>
                </a:solidFill>
                <a:hlinkClick r:id="rId4"/>
              </a:rPr>
              <a:t>http://search.proquest.com/docview/920893855?accountid=35812</a:t>
            </a:r>
            <a:endParaRPr lang="en-US" sz="1600" dirty="0">
              <a:solidFill>
                <a:schemeClr val="tx1"/>
              </a:solidFill>
            </a:endParaRPr>
          </a:p>
          <a:p>
            <a:pPr marL="463550" indent="-463550">
              <a:buNone/>
            </a:pPr>
            <a:r>
              <a:rPr lang="en-US" sz="1600" dirty="0" err="1">
                <a:solidFill>
                  <a:schemeClr val="tx1"/>
                </a:solidFill>
              </a:rPr>
              <a:t>Delunas</a:t>
            </a:r>
            <a:r>
              <a:rPr lang="en-US" sz="1600" dirty="0">
                <a:solidFill>
                  <a:schemeClr val="tx1"/>
                </a:solidFill>
              </a:rPr>
              <a:t>, L. R., &amp; </a:t>
            </a:r>
            <a:r>
              <a:rPr lang="en-US" sz="1600" dirty="0" err="1">
                <a:solidFill>
                  <a:schemeClr val="tx1"/>
                </a:solidFill>
              </a:rPr>
              <a:t>Rooda</a:t>
            </a:r>
            <a:r>
              <a:rPr lang="en-US" sz="1600" dirty="0">
                <a:solidFill>
                  <a:schemeClr val="tx1"/>
                </a:solidFill>
              </a:rPr>
              <a:t>, L. A. (2009). A new model for the CLINICAL INSTRUCTION of undergraduate nursing students. Nursing Education Perspectives, 30(6), 377-80. Retrieved from </a:t>
            </a:r>
            <a:r>
              <a:rPr lang="en-US" sz="1600" dirty="0">
                <a:solidFill>
                  <a:schemeClr val="tx1"/>
                </a:solidFill>
                <a:hlinkClick r:id="rId5"/>
              </a:rPr>
              <a:t>http://search.proquest.com/docview/236637654?accountid=35812</a:t>
            </a:r>
            <a:endParaRPr lang="en-US" sz="1600" dirty="0">
              <a:solidFill>
                <a:schemeClr val="tx1"/>
              </a:solidFill>
            </a:endParaRPr>
          </a:p>
          <a:p>
            <a:pPr marL="463550" indent="-463550">
              <a:buNone/>
            </a:pPr>
            <a:r>
              <a:rPr lang="en-US" sz="1600" dirty="0">
                <a:solidFill>
                  <a:schemeClr val="tx1"/>
                </a:solidFill>
              </a:rPr>
              <a:t>Exemplar.(</a:t>
            </a:r>
            <a:r>
              <a:rPr lang="en-US" sz="1600" dirty="0" err="1">
                <a:solidFill>
                  <a:schemeClr val="tx1"/>
                </a:solidFill>
              </a:rPr>
              <a:t>n.d.</a:t>
            </a:r>
            <a:r>
              <a:rPr lang="en-US" sz="1600" dirty="0">
                <a:solidFill>
                  <a:schemeClr val="tx1"/>
                </a:solidFill>
              </a:rPr>
              <a:t>).http://www.oxforddictionaries.com/us/definition/american_english/exemplar?q=exemplar</a:t>
            </a:r>
          </a:p>
          <a:p>
            <a:pPr marL="463550" indent="-463550">
              <a:buNone/>
            </a:pPr>
            <a:r>
              <a:rPr lang="en-US" sz="1600" dirty="0">
                <a:solidFill>
                  <a:schemeClr val="tx1"/>
                </a:solidFill>
              </a:rPr>
              <a:t>Fletcher, J. (2013). Critical habits of mind: Exposing the process of development. Liberal Education, 99(1), 50-55. Retrieved from http://search.proquest.com/docview/1503101455?accountid=35812 </a:t>
            </a:r>
            <a:r>
              <a:rPr lang="en-US" sz="1600" dirty="0" smtClean="0">
                <a:solidFill>
                  <a:schemeClr val="tx1"/>
                </a:solidFill>
              </a:rPr>
              <a:t>\</a:t>
            </a:r>
          </a:p>
          <a:p>
            <a:pPr marL="463550" indent="-463550">
              <a:buNone/>
            </a:pPr>
            <a:r>
              <a:rPr lang="en-US" sz="1600" dirty="0" smtClean="0">
                <a:solidFill>
                  <a:schemeClr val="tx1"/>
                </a:solidFill>
              </a:rPr>
              <a:t>Giddens</a:t>
            </a:r>
            <a:r>
              <a:rPr lang="en-US" sz="1600" dirty="0">
                <a:solidFill>
                  <a:schemeClr val="tx1"/>
                </a:solidFill>
              </a:rPr>
              <a:t>, J. F. (2013).  Concepts for Nursing Practice. St. Louis, MO: Elsevier.</a:t>
            </a:r>
          </a:p>
          <a:p>
            <a:pPr marL="0" indent="457200">
              <a:buNone/>
            </a:pPr>
            <a:endParaRPr lang="en-US" sz="1300" dirty="0"/>
          </a:p>
          <a:p>
            <a:pPr marL="0" indent="457200">
              <a:buNone/>
            </a:pPr>
            <a:endParaRPr lang="en-US" dirty="0"/>
          </a:p>
        </p:txBody>
      </p:sp>
    </p:spTree>
    <p:extLst>
      <p:ext uri="{BB962C8B-B14F-4D97-AF65-F5344CB8AC3E}">
        <p14:creationId xmlns:p14="http://schemas.microsoft.com/office/powerpoint/2010/main" val="2779207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99"/>
                </a:solidFill>
              </a:rPr>
              <a:t>References</a:t>
            </a:r>
          </a:p>
        </p:txBody>
      </p:sp>
      <p:sp>
        <p:nvSpPr>
          <p:cNvPr id="3" name="Content Placeholder 2"/>
          <p:cNvSpPr>
            <a:spLocks noGrp="1"/>
          </p:cNvSpPr>
          <p:nvPr>
            <p:ph idx="1"/>
          </p:nvPr>
        </p:nvSpPr>
        <p:spPr>
          <a:xfrm>
            <a:off x="1176865" y="2438399"/>
            <a:ext cx="6798736" cy="3496733"/>
          </a:xfrm>
        </p:spPr>
        <p:txBody>
          <a:bodyPr>
            <a:noAutofit/>
          </a:bodyPr>
          <a:lstStyle/>
          <a:p>
            <a:pPr marL="395288" indent="-395288">
              <a:buNone/>
            </a:pPr>
            <a:r>
              <a:rPr lang="en-US" sz="900" dirty="0"/>
              <a:t>Giddens, Jean </a:t>
            </a:r>
            <a:r>
              <a:rPr lang="en-US" sz="900" dirty="0" err="1"/>
              <a:t>Foret</a:t>
            </a:r>
            <a:r>
              <a:rPr lang="en-US" sz="900" dirty="0"/>
              <a:t>, </a:t>
            </a:r>
            <a:r>
              <a:rPr lang="en-US" sz="900" dirty="0" err="1"/>
              <a:t>PhD,R.N</a:t>
            </a:r>
            <a:r>
              <a:rPr lang="en-US" sz="900" dirty="0"/>
              <a:t>., F.A.A.N., Wright, Mary, MSN,R.N., C.N.S., &amp; Gray, I., B.A. (2012). Selecting concepts for a concept-based curriculum: Application of a benchmark approach. Journal of Nursing Education, 51(9), 511-515. </a:t>
            </a:r>
            <a:r>
              <a:rPr lang="en-US" sz="900" dirty="0" err="1"/>
              <a:t>doi:http</a:t>
            </a:r>
            <a:r>
              <a:rPr lang="en-US" sz="900" dirty="0"/>
              <a:t>://dx.doi.org/10.3928/01484834-20120730-02</a:t>
            </a:r>
          </a:p>
          <a:p>
            <a:pPr marL="395288" indent="-395288">
              <a:buNone/>
            </a:pPr>
            <a:r>
              <a:rPr lang="en-US" sz="900" dirty="0" err="1"/>
              <a:t>Halse</a:t>
            </a:r>
            <a:r>
              <a:rPr lang="en-US" sz="900" dirty="0"/>
              <a:t>, K. M., </a:t>
            </a:r>
            <a:r>
              <a:rPr lang="en-US" sz="900" dirty="0" err="1"/>
              <a:t>Fonn</a:t>
            </a:r>
            <a:r>
              <a:rPr lang="en-US" sz="900" dirty="0"/>
              <a:t>, M., &amp; Christiansen, B. (2014). Health education and the pedagogical role of the nurse: Nursing students learning in the clinical setting. Journal of Nursing Education and Practice, 4(3), 30. Retrieved from http://search.proquest.com/docview/1499054958?accountid=35812</a:t>
            </a:r>
          </a:p>
          <a:p>
            <a:pPr marL="395288" indent="-395288">
              <a:buNone/>
            </a:pPr>
            <a:r>
              <a:rPr lang="en-US" sz="900" dirty="0"/>
              <a:t>Hardin, P. K., &amp; Richardson, S. J. (2012). Teaching the Concept </a:t>
            </a:r>
            <a:r>
              <a:rPr lang="en-US" sz="900" dirty="0" err="1"/>
              <a:t>Curricula:Theory</a:t>
            </a:r>
            <a:r>
              <a:rPr lang="en-US" sz="900" dirty="0"/>
              <a:t> and Method. Journal of Nursing Education, 51(3), 155 - 159.</a:t>
            </a:r>
          </a:p>
          <a:p>
            <a:pPr marL="395288" indent="-395288">
              <a:buNone/>
            </a:pPr>
            <a:r>
              <a:rPr lang="en-US" sz="900" dirty="0"/>
              <a:t>Henderson, A., &amp; Eaton, E. (2013). Assisting nurses to facilitate student and new graduate learning in practice settings: What 'support' do nurses at the bedside need? . Nurse Education in Practice, (13), 197-201. Retrieved from </a:t>
            </a:r>
            <a:r>
              <a:rPr lang="en-US" sz="900" dirty="0">
                <a:hlinkClick r:id="rId2"/>
              </a:rPr>
              <a:t>http://search.proquest.com.contentproxy.phoenix.edu/docview/1319455654/283E79F737B04292PQ/10?accountid=35812</a:t>
            </a:r>
            <a:endParaRPr lang="en-US" sz="900" dirty="0"/>
          </a:p>
          <a:p>
            <a:pPr marL="395288" indent="-395288">
              <a:buNone/>
            </a:pPr>
            <a:r>
              <a:rPr lang="en-US" sz="900" dirty="0"/>
              <a:t>Henderson, A., &amp; Tyler, S. (2011). Facilitating learning in clinical practice: Evaluation of a trial of a supervisor of clinical education role. Nurse Education in Practice, 11(5), 288-92. </a:t>
            </a:r>
            <a:r>
              <a:rPr lang="en-US" sz="900" dirty="0" err="1"/>
              <a:t>doi:http</a:t>
            </a:r>
            <a:r>
              <a:rPr lang="en-US" sz="900" dirty="0"/>
              <a:t>://dx.doi.org/10.1016/j.nepr.2011.01.003</a:t>
            </a:r>
          </a:p>
          <a:p>
            <a:pPr marL="395288" indent="-395288">
              <a:buNone/>
            </a:pPr>
            <a:r>
              <a:rPr lang="en-US" sz="900" dirty="0"/>
              <a:t>Institute of Medicine. (2010). The future of nursing: Leading change, advancing health.</a:t>
            </a:r>
          </a:p>
          <a:p>
            <a:pPr marL="395288" indent="-395288">
              <a:buNone/>
            </a:pPr>
            <a:r>
              <a:rPr lang="en-US" sz="900" dirty="0"/>
              <a:t>Retrieved from http://books.nap.edu/openbook.php?record_id=12956&amp;page=R1</a:t>
            </a:r>
          </a:p>
          <a:p>
            <a:pPr marL="395288" indent="-395288">
              <a:buNone/>
            </a:pPr>
            <a:r>
              <a:rPr lang="en-US" sz="900" dirty="0" err="1"/>
              <a:t>Kaihlanen</a:t>
            </a:r>
            <a:r>
              <a:rPr lang="en-US" sz="900" dirty="0"/>
              <a:t>, A., </a:t>
            </a:r>
            <a:r>
              <a:rPr lang="en-US" sz="900" dirty="0" err="1"/>
              <a:t>Lakanmaa</a:t>
            </a:r>
            <a:r>
              <a:rPr lang="en-US" sz="900" dirty="0"/>
              <a:t>, R., &amp; </a:t>
            </a:r>
            <a:r>
              <a:rPr lang="en-US" sz="900" dirty="0" err="1"/>
              <a:t>Salminen</a:t>
            </a:r>
            <a:r>
              <a:rPr lang="en-US" sz="900" dirty="0"/>
              <a:t>, L. (2013). The transition from nursing student to registered nurse: The mentor's possibilities to act as a supporter. Nurse Education in Practice, 13(5), 418-22.</a:t>
            </a:r>
          </a:p>
          <a:p>
            <a:pPr marL="395288" indent="-395288">
              <a:buNone/>
            </a:pPr>
            <a:r>
              <a:rPr lang="en-US" sz="900" dirty="0" err="1"/>
              <a:t>Lasater</a:t>
            </a:r>
            <a:r>
              <a:rPr lang="en-US" sz="900" dirty="0"/>
              <a:t>, K. (2011). Clinical </a:t>
            </a:r>
            <a:r>
              <a:rPr lang="en-US" sz="900" dirty="0" err="1"/>
              <a:t>judgment:The</a:t>
            </a:r>
            <a:r>
              <a:rPr lang="en-US" sz="900" dirty="0"/>
              <a:t> last frontier for evaluation. Nurse Education in Practice, 11(2), 86-92.</a:t>
            </a:r>
          </a:p>
          <a:p>
            <a:pPr marL="395288" indent="-395288">
              <a:buNone/>
            </a:pPr>
            <a:r>
              <a:rPr lang="en-US" sz="900" dirty="0" err="1"/>
              <a:t>Lasater</a:t>
            </a:r>
            <a:r>
              <a:rPr lang="en-US" sz="900" dirty="0"/>
              <a:t>, K., &amp; Nielsen, A. (2009). The influence of concept-based learning activities on students' clinical judgment development. Journal of Nursing Education, 48(8), 441-6. </a:t>
            </a:r>
          </a:p>
        </p:txBody>
      </p:sp>
    </p:spTree>
    <p:extLst>
      <p:ext uri="{BB962C8B-B14F-4D97-AF65-F5344CB8AC3E}">
        <p14:creationId xmlns:p14="http://schemas.microsoft.com/office/powerpoint/2010/main" val="2875096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463550" indent="-463550">
              <a:buNone/>
            </a:pPr>
            <a:r>
              <a:rPr lang="en-US" sz="900" dirty="0"/>
              <a:t>Mitchell, G. J., Jonas-Simpson, C., &amp; Cross, N. (2013). Innovating nursing education: Interrelating narrative, conceptual learning, reflection, and complexity science. Journal of Nursing Education and Practice, 3(4), 30. Retrieved from http://search.proquest.com/docview/1355944450?accountid=35812</a:t>
            </a:r>
          </a:p>
          <a:p>
            <a:pPr marL="463550" indent="-463550">
              <a:buNone/>
            </a:pPr>
            <a:r>
              <a:rPr lang="en-US" sz="900" dirty="0"/>
              <a:t>Nielsen, A. E., </a:t>
            </a:r>
            <a:r>
              <a:rPr lang="en-US" sz="900" dirty="0" err="1"/>
              <a:t>Noone</a:t>
            </a:r>
            <a:r>
              <a:rPr lang="en-US" sz="900" dirty="0"/>
              <a:t>, J., Voss, H., &amp; Mathews, L. R. (2013). Preparing nursing students for the future: An innovative approach to clinical education. Nurse Education in Practice, 13(4), 301-9. </a:t>
            </a:r>
          </a:p>
          <a:p>
            <a:pPr marL="463550" indent="-463550">
              <a:buNone/>
            </a:pPr>
            <a:r>
              <a:rPr lang="en-US" sz="900" dirty="0"/>
              <a:t>Nielsen, </a:t>
            </a:r>
            <a:r>
              <a:rPr lang="en-US" sz="900" dirty="0" err="1"/>
              <a:t>Ann,M.N</a:t>
            </a:r>
            <a:r>
              <a:rPr lang="en-US" sz="900" dirty="0"/>
              <a:t>., R.N., </a:t>
            </a:r>
            <a:r>
              <a:rPr lang="en-US" sz="900" dirty="0" err="1"/>
              <a:t>Stragnell</a:t>
            </a:r>
            <a:r>
              <a:rPr lang="en-US" sz="900" dirty="0"/>
              <a:t>, </a:t>
            </a:r>
            <a:r>
              <a:rPr lang="en-US" sz="900" dirty="0" err="1"/>
              <a:t>Susan,M.S</a:t>
            </a:r>
            <a:r>
              <a:rPr lang="en-US" sz="900" dirty="0"/>
              <a:t>., R.N., &amp; Jester, </a:t>
            </a:r>
            <a:r>
              <a:rPr lang="en-US" sz="900" dirty="0" err="1"/>
              <a:t>Priscilla,M.N</a:t>
            </a:r>
            <a:r>
              <a:rPr lang="en-US" sz="900" dirty="0"/>
              <a:t>., R.N. (2007). Guide for reflection using the clinical judgment model. Journal of Nursing Education, 46(11), 513-6. </a:t>
            </a:r>
          </a:p>
          <a:p>
            <a:pPr marL="463550" indent="-463550">
              <a:buNone/>
            </a:pPr>
            <a:r>
              <a:rPr lang="en-US" sz="900" dirty="0" err="1"/>
              <a:t>Nishioka</a:t>
            </a:r>
            <a:r>
              <a:rPr lang="en-US" sz="900" dirty="0"/>
              <a:t>, V. M., Coe, M. T., </a:t>
            </a:r>
            <a:r>
              <a:rPr lang="en-US" sz="900" dirty="0" err="1"/>
              <a:t>Hanita</a:t>
            </a:r>
            <a:r>
              <a:rPr lang="en-US" sz="900" dirty="0"/>
              <a:t>, M., &amp; </a:t>
            </a:r>
            <a:r>
              <a:rPr lang="en-US" sz="900" dirty="0" err="1"/>
              <a:t>Moscato</a:t>
            </a:r>
            <a:r>
              <a:rPr lang="en-US" sz="900" dirty="0"/>
              <a:t>, S. R. (2014). Dedicated education unit: Nurse perspectives on their clinical teaching role. Nursing Education Perspectives, 35(5), 294-300. Retrieved from </a:t>
            </a:r>
            <a:r>
              <a:rPr lang="en-US" sz="900" dirty="0">
                <a:hlinkClick r:id="rId2"/>
              </a:rPr>
              <a:t>http://search.proquest.com/docview/1561005641?accountid=35812</a:t>
            </a:r>
            <a:endParaRPr lang="en-US" sz="900" dirty="0"/>
          </a:p>
          <a:p>
            <a:pPr marL="463550" indent="-463550">
              <a:buNone/>
            </a:pPr>
            <a:r>
              <a:rPr lang="en-US" sz="900" dirty="0"/>
              <a:t>Nursing: A Concept-Based Approach to Learning FACULTY GUIDE 2012 Pearson Education</a:t>
            </a:r>
          </a:p>
          <a:p>
            <a:pPr marL="463550" indent="-463550">
              <a:buNone/>
            </a:pPr>
            <a:r>
              <a:rPr lang="en-US" sz="900" dirty="0"/>
              <a:t>Nurses as Teachers. (2009). Retrieved from http://nursesasteachers.org/index.php</a:t>
            </a:r>
          </a:p>
          <a:p>
            <a:pPr marL="463550" indent="-463550">
              <a:buNone/>
            </a:pPr>
            <a:r>
              <a:rPr lang="en-US" sz="900" dirty="0" err="1"/>
              <a:t>Oelofsen</a:t>
            </a:r>
            <a:r>
              <a:rPr lang="en-US" sz="900" dirty="0"/>
              <a:t>, N. (2012, Jun). Using reflective practice in frontline nursing. Nursing Times, 108, 22-4. Retrieved from http://search.proquest.com/docview/1038837453?accountid=35812 </a:t>
            </a:r>
          </a:p>
          <a:p>
            <a:pPr marL="463550" indent="-463550">
              <a:buNone/>
            </a:pPr>
            <a:r>
              <a:rPr lang="en-US" sz="900" dirty="0" err="1"/>
              <a:t>Schreier</a:t>
            </a:r>
            <a:r>
              <a:rPr lang="en-US" sz="900" dirty="0"/>
              <a:t>, Ann </a:t>
            </a:r>
            <a:r>
              <a:rPr lang="en-US" sz="900" dirty="0" err="1"/>
              <a:t>M,PhD</a:t>
            </a:r>
            <a:r>
              <a:rPr lang="en-US" sz="900" dirty="0"/>
              <a:t>., R.N., Peery, Annette I, </a:t>
            </a:r>
            <a:r>
              <a:rPr lang="en-US" sz="900" dirty="0" err="1"/>
              <a:t>EdD,R.N</a:t>
            </a:r>
            <a:r>
              <a:rPr lang="en-US" sz="900" dirty="0"/>
              <a:t>., C.N.E., &amp; McLean, Cathy B,M.S.N., R.N. (2009). An integrative curriculum for accelerated nursing education programs. Journal of Nursing Education, 48(5), 282-5. Retrieved from http://search.proquest.com/docview/203978304?accountid=35812</a:t>
            </a:r>
          </a:p>
          <a:p>
            <a:pPr marL="463550" indent="-463550">
              <a:buNone/>
            </a:pPr>
            <a:r>
              <a:rPr lang="en-US" sz="900" dirty="0"/>
              <a:t>Texas Concept-Based Curriculum. (2015). Trinity Valley Community College. Retrieved from http://www.tvcc.edu/Health-Science-Center/gateway.aspx?d=251&amp;z=975&amp;a=0 </a:t>
            </a:r>
          </a:p>
          <a:p>
            <a:pPr marL="463550" indent="-463550">
              <a:buNone/>
            </a:pPr>
            <a:r>
              <a:rPr lang="en-US" sz="900" dirty="0" err="1"/>
              <a:t>Qsen</a:t>
            </a:r>
            <a:r>
              <a:rPr lang="en-US" sz="900" dirty="0"/>
              <a:t> Institute. (</a:t>
            </a:r>
            <a:r>
              <a:rPr lang="en-US" sz="900" dirty="0" err="1"/>
              <a:t>n.d.</a:t>
            </a:r>
            <a:r>
              <a:rPr lang="en-US" sz="900" dirty="0"/>
              <a:t>). Retrieved from http://qsen.org/ </a:t>
            </a:r>
          </a:p>
          <a:p>
            <a:pPr marL="463550" indent="-463550">
              <a:buNone/>
            </a:pPr>
            <a:endParaRPr lang="en-US" sz="900" dirty="0"/>
          </a:p>
          <a:p>
            <a:endParaRPr lang="en-US" sz="900" dirty="0"/>
          </a:p>
        </p:txBody>
      </p:sp>
    </p:spTree>
    <p:extLst>
      <p:ext uri="{BB962C8B-B14F-4D97-AF65-F5344CB8AC3E}">
        <p14:creationId xmlns:p14="http://schemas.microsoft.com/office/powerpoint/2010/main" val="90243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3399"/>
                </a:solidFill>
              </a:rPr>
              <a:t>Lesson One:</a:t>
            </a:r>
            <a:br>
              <a:rPr lang="en-US" dirty="0">
                <a:solidFill>
                  <a:srgbClr val="003399"/>
                </a:solidFill>
              </a:rPr>
            </a:br>
            <a:r>
              <a:rPr lang="en-US" dirty="0">
                <a:solidFill>
                  <a:srgbClr val="003399"/>
                </a:solidFill>
              </a:rPr>
              <a:t> Nursing Education Reform</a:t>
            </a:r>
          </a:p>
        </p:txBody>
      </p:sp>
      <p:sp>
        <p:nvSpPr>
          <p:cNvPr id="3" name="Content Placeholder 2"/>
          <p:cNvSpPr>
            <a:spLocks noGrp="1"/>
          </p:cNvSpPr>
          <p:nvPr>
            <p:ph idx="1"/>
          </p:nvPr>
        </p:nvSpPr>
        <p:spPr/>
        <p:txBody>
          <a:bodyPr>
            <a:normAutofit lnSpcReduction="10000"/>
          </a:bodyPr>
          <a:lstStyle/>
          <a:p>
            <a:pPr marL="0" indent="0">
              <a:buNone/>
            </a:pPr>
            <a:r>
              <a:rPr lang="en-US" dirty="0"/>
              <a:t>After completing this section, the participant will be able to:</a:t>
            </a:r>
          </a:p>
          <a:p>
            <a:r>
              <a:rPr lang="en-US" dirty="0"/>
              <a:t>Examine the significance for nursing education reform</a:t>
            </a:r>
          </a:p>
          <a:p>
            <a:r>
              <a:rPr lang="en-US" dirty="0"/>
              <a:t>Identify core competencies for practice in current healthcare environment</a:t>
            </a:r>
          </a:p>
          <a:p>
            <a:r>
              <a:rPr lang="en-US" dirty="0"/>
              <a:t>Identify the driving  forces of change to nursing education</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55942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50667" y="1341122"/>
            <a:ext cx="7001695" cy="685800"/>
          </a:xfrm>
          <a:prstGeom prst="rect">
            <a:avLst/>
          </a:prstGeom>
          <a:noFill/>
        </p:spPr>
        <p:txBody>
          <a:bodyPr wrap="square" lIns="91440" tIns="45720" rIns="91440" bIns="45720">
            <a:prstTxWarp prst="textWave1">
              <a:avLst/>
            </a:prstTxWarp>
            <a:spAutoFit/>
          </a:bodyPr>
          <a:lstStyle/>
          <a:p>
            <a:pPr algn="ctr"/>
            <a:r>
              <a:rPr lang="en-US" sz="4800" dirty="0">
                <a:ln w="0"/>
                <a:solidFill>
                  <a:srgbClr val="003399"/>
                </a:solidFill>
                <a:effectLst>
                  <a:outerShdw blurRad="38100" dist="25400" dir="5400000" algn="ctr" rotWithShape="0">
                    <a:srgbClr val="6E747A">
                      <a:alpha val="43000"/>
                    </a:srgbClr>
                  </a:outerShdw>
                </a:effectLst>
              </a:rPr>
              <a:t>Shifting to a New Era…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76469">
            <a:off x="5598762" y="2695310"/>
            <a:ext cx="1906360" cy="2743200"/>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088" y="2685984"/>
            <a:ext cx="3235427" cy="2971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5040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3399"/>
                </a:solidFill>
              </a:rPr>
              <a:t>From the past ways of thinking…</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33459" y="2667000"/>
            <a:ext cx="3338512" cy="3004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ontent Placeholder 4"/>
          <p:cNvSpPr>
            <a:spLocks noGrp="1"/>
          </p:cNvSpPr>
          <p:nvPr>
            <p:ph sz="half" idx="2"/>
          </p:nvPr>
        </p:nvSpPr>
        <p:spPr>
          <a:xfrm>
            <a:off x="609599" y="2438400"/>
            <a:ext cx="3718559" cy="3733800"/>
          </a:xfrm>
        </p:spPr>
        <p:txBody>
          <a:bodyPr>
            <a:normAutofit/>
          </a:bodyPr>
          <a:lstStyle/>
          <a:p>
            <a:pPr marL="114300" indent="0" algn="ctr">
              <a:buNone/>
            </a:pPr>
            <a:r>
              <a:rPr lang="en-US" sz="2800" dirty="0">
                <a:latin typeface="Garamond" panose="02020404030301010803" pitchFamily="18" charset="0"/>
              </a:rPr>
              <a:t>Where the nurse is trained to deliver care associated with the medical model of instruction…</a:t>
            </a:r>
          </a:p>
          <a:p>
            <a:pPr marL="114300" indent="0">
              <a:buNone/>
            </a:pPr>
            <a:endParaRPr lang="en-US" dirty="0"/>
          </a:p>
          <a:p>
            <a:pPr marL="114300" indent="0">
              <a:buNone/>
            </a:pPr>
            <a:endParaRPr lang="en-US" dirty="0"/>
          </a:p>
        </p:txBody>
      </p:sp>
      <p:sp>
        <p:nvSpPr>
          <p:cNvPr id="10" name="Rectangle 9"/>
          <p:cNvSpPr/>
          <p:nvPr/>
        </p:nvSpPr>
        <p:spPr>
          <a:xfrm>
            <a:off x="830085" y="4876800"/>
            <a:ext cx="3498073" cy="646331"/>
          </a:xfrm>
          <a:prstGeom prst="rect">
            <a:avLst/>
          </a:prstGeom>
          <a:noFill/>
        </p:spPr>
        <p:txBody>
          <a:bodyPr wrap="none" lIns="91440" tIns="45720" rIns="91440" bIns="45720">
            <a:prstTxWarp prst="textChevron">
              <a:avLst/>
            </a:prstTxWarp>
            <a:spAutoFit/>
          </a:bodyPr>
          <a:lstStyle/>
          <a:p>
            <a:pPr algn="ctr"/>
            <a:r>
              <a:rPr lang="en-US" sz="3600" b="1" dirty="0">
                <a:ln w="0"/>
                <a:solidFill>
                  <a:srgbClr val="002060"/>
                </a:solidFill>
                <a:effectLst>
                  <a:outerShdw blurRad="38100" dist="19050" dir="2700000" algn="tl" rotWithShape="0">
                    <a:schemeClr val="dk1">
                      <a:alpha val="40000"/>
                    </a:schemeClr>
                  </a:outerShdw>
                </a:effectLst>
              </a:rPr>
              <a:t>“TRADITION!”</a:t>
            </a:r>
          </a:p>
        </p:txBody>
      </p:sp>
    </p:spTree>
    <p:extLst>
      <p:ext uri="{BB962C8B-B14F-4D97-AF65-F5344CB8AC3E}">
        <p14:creationId xmlns:p14="http://schemas.microsoft.com/office/powerpoint/2010/main" val="321707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75360"/>
            <a:ext cx="6781800" cy="701040"/>
          </a:xfrm>
        </p:spPr>
        <p:txBody>
          <a:bodyPr>
            <a:noAutofit/>
          </a:bodyPr>
          <a:lstStyle/>
          <a:p>
            <a:r>
              <a:rPr lang="en-US" sz="3200" dirty="0"/>
              <a:t> </a:t>
            </a:r>
            <a:r>
              <a:rPr lang="en-US" dirty="0">
                <a:solidFill>
                  <a:srgbClr val="003399"/>
                </a:solidFill>
                <a:latin typeface="+mn-lt"/>
              </a:rPr>
              <a:t>to</a:t>
            </a:r>
            <a:r>
              <a:rPr lang="en-US" dirty="0">
                <a:solidFill>
                  <a:srgbClr val="003399"/>
                </a:solidFill>
              </a:rPr>
              <a:t> a new way of transformed thinking…</a:t>
            </a:r>
          </a:p>
        </p:txBody>
      </p:sp>
      <p:sp>
        <p:nvSpPr>
          <p:cNvPr id="5" name="Content Placeholder 4"/>
          <p:cNvSpPr>
            <a:spLocks noGrp="1"/>
          </p:cNvSpPr>
          <p:nvPr>
            <p:ph sz="half" idx="1"/>
          </p:nvPr>
        </p:nvSpPr>
        <p:spPr>
          <a:xfrm>
            <a:off x="990600" y="2438400"/>
            <a:ext cx="4038600" cy="3458128"/>
          </a:xfrm>
          <a:effectLst>
            <a:glow rad="101600">
              <a:schemeClr val="accent2">
                <a:satMod val="175000"/>
                <a:alpha val="40000"/>
              </a:schemeClr>
            </a:glow>
          </a:effectLst>
        </p:spPr>
        <p:txBody>
          <a:bodyPr>
            <a:noAutofit/>
          </a:bodyPr>
          <a:lstStyle/>
          <a:p>
            <a:pPr marL="114300" indent="0">
              <a:lnSpc>
                <a:spcPct val="160000"/>
              </a:lnSpc>
              <a:buNone/>
            </a:pPr>
            <a:r>
              <a:rPr lang="en-US" sz="2000" dirty="0"/>
              <a:t>Where the nurse is trained to provide </a:t>
            </a:r>
            <a:r>
              <a:rPr lang="en-US" sz="2000" b="1" dirty="0">
                <a:solidFill>
                  <a:srgbClr val="003399"/>
                </a:solidFill>
              </a:rPr>
              <a:t>Patient-centered care</a:t>
            </a:r>
            <a:r>
              <a:rPr lang="en-US" sz="2000" dirty="0">
                <a:solidFill>
                  <a:srgbClr val="003399"/>
                </a:solidFill>
              </a:rPr>
              <a:t> </a:t>
            </a:r>
            <a:r>
              <a:rPr lang="en-US" sz="2000" dirty="0"/>
              <a:t>using</a:t>
            </a:r>
          </a:p>
          <a:p>
            <a:pPr marL="114300" indent="0">
              <a:lnSpc>
                <a:spcPct val="160000"/>
              </a:lnSpc>
              <a:buNone/>
            </a:pPr>
            <a:r>
              <a:rPr lang="en-US" sz="2000" b="1" dirty="0">
                <a:solidFill>
                  <a:srgbClr val="003399"/>
                </a:solidFill>
              </a:rPr>
              <a:t>Teamwork &amp; Collaboration </a:t>
            </a:r>
          </a:p>
          <a:p>
            <a:pPr marL="114300" indent="0">
              <a:lnSpc>
                <a:spcPct val="160000"/>
              </a:lnSpc>
              <a:buNone/>
            </a:pPr>
            <a:r>
              <a:rPr lang="en-US" sz="2000" b="1" dirty="0">
                <a:solidFill>
                  <a:srgbClr val="003399"/>
                </a:solidFill>
              </a:rPr>
              <a:t>Based</a:t>
            </a:r>
            <a:r>
              <a:rPr lang="en-US" sz="2000" b="1" dirty="0"/>
              <a:t> </a:t>
            </a:r>
            <a:r>
              <a:rPr lang="en-US" sz="2000" dirty="0"/>
              <a:t>on </a:t>
            </a:r>
            <a:r>
              <a:rPr lang="en-US" sz="2000" b="1" dirty="0">
                <a:solidFill>
                  <a:srgbClr val="003399"/>
                </a:solidFill>
              </a:rPr>
              <a:t>Researched Evidence </a:t>
            </a:r>
            <a:r>
              <a:rPr lang="en-US" sz="2000" dirty="0"/>
              <a:t>to improve </a:t>
            </a:r>
            <a:r>
              <a:rPr lang="en-US" sz="2000" b="1" dirty="0">
                <a:solidFill>
                  <a:srgbClr val="003399"/>
                </a:solidFill>
              </a:rPr>
              <a:t>Quality</a:t>
            </a:r>
            <a:r>
              <a:rPr lang="en-US" sz="2000" dirty="0"/>
              <a:t> of care while maintaining </a:t>
            </a:r>
            <a:r>
              <a:rPr lang="en-US" sz="2000" b="1" dirty="0">
                <a:solidFill>
                  <a:srgbClr val="003399"/>
                </a:solidFill>
              </a:rPr>
              <a:t>Safety</a:t>
            </a:r>
            <a:r>
              <a:rPr lang="en-US" sz="2000" dirty="0"/>
              <a:t> and integrating </a:t>
            </a:r>
            <a:r>
              <a:rPr lang="en-US" sz="2000" b="1" dirty="0">
                <a:solidFill>
                  <a:srgbClr val="003399"/>
                </a:solidFill>
              </a:rPr>
              <a:t>Informatics.</a:t>
            </a:r>
          </a:p>
          <a:p>
            <a:pPr marL="118872" indent="0">
              <a:buNone/>
            </a:pPr>
            <a:endParaRPr lang="en-US" sz="20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2590800"/>
            <a:ext cx="2819400" cy="3458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1469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162800" cy="838200"/>
          </a:xfrm>
        </p:spPr>
        <p:txBody>
          <a:bodyPr>
            <a:noAutofit/>
          </a:bodyPr>
          <a:lstStyle/>
          <a:p>
            <a:pPr algn="ctr"/>
            <a:r>
              <a:rPr lang="en-US" sz="3600" dirty="0">
                <a:solidFill>
                  <a:srgbClr val="003399"/>
                </a:solidFill>
              </a:rPr>
              <a:t> Driving Forces of Change… </a:t>
            </a:r>
          </a:p>
        </p:txBody>
      </p:sp>
      <p:sp>
        <p:nvSpPr>
          <p:cNvPr id="3" name="Content Placeholder 2"/>
          <p:cNvSpPr>
            <a:spLocks noGrp="1"/>
          </p:cNvSpPr>
          <p:nvPr>
            <p:ph sz="half" idx="1"/>
          </p:nvPr>
        </p:nvSpPr>
        <p:spPr>
          <a:xfrm>
            <a:off x="800100" y="2133600"/>
            <a:ext cx="3619500" cy="3680460"/>
          </a:xfrm>
        </p:spPr>
        <p:txBody>
          <a:bodyPr>
            <a:noAutofit/>
          </a:bodyPr>
          <a:lstStyle/>
          <a:p>
            <a:pPr marL="114300" indent="0" algn="l">
              <a:buNone/>
            </a:pPr>
            <a:endParaRPr lang="en-US" sz="2000" dirty="0">
              <a:latin typeface="+mj-lt"/>
            </a:endParaRPr>
          </a:p>
          <a:p>
            <a:pPr marL="457200" indent="-342900" algn="l">
              <a:buFont typeface="Arial" panose="020B0604020202020204" pitchFamily="34" charset="0"/>
              <a:buChar char="•"/>
            </a:pPr>
            <a:r>
              <a:rPr lang="en-US" dirty="0">
                <a:latin typeface="+mj-lt"/>
              </a:rPr>
              <a:t>Health Care transformation</a:t>
            </a:r>
          </a:p>
          <a:p>
            <a:pPr marL="457200" indent="-342900" algn="l">
              <a:buFont typeface="Arial" panose="020B0604020202020204" pitchFamily="34" charset="0"/>
              <a:buChar char="•"/>
            </a:pPr>
            <a:r>
              <a:rPr lang="en-US" dirty="0">
                <a:latin typeface="+mj-lt"/>
              </a:rPr>
              <a:t>Explosion of scientific knowledge</a:t>
            </a:r>
          </a:p>
          <a:p>
            <a:pPr marL="457200" indent="-342900" algn="l">
              <a:buFont typeface="Arial" panose="020B0604020202020204" pitchFamily="34" charset="0"/>
              <a:buChar char="•"/>
            </a:pPr>
            <a:r>
              <a:rPr lang="en-US" dirty="0">
                <a:latin typeface="+mj-lt"/>
              </a:rPr>
              <a:t>Technological advances</a:t>
            </a:r>
          </a:p>
          <a:p>
            <a:pPr marL="457200" indent="-342900" algn="l">
              <a:buFont typeface="Arial" panose="020B0604020202020204" pitchFamily="34" charset="0"/>
              <a:buChar char="•"/>
            </a:pPr>
            <a:r>
              <a:rPr lang="en-US" dirty="0">
                <a:latin typeface="+mj-lt"/>
              </a:rPr>
              <a:t>Higher level clinical reasoning skills required from graduate nurses</a:t>
            </a:r>
          </a:p>
          <a:p>
            <a:pPr marL="114300" indent="0" algn="l">
              <a:buNone/>
            </a:pPr>
            <a:endParaRPr lang="en-US" sz="2000" dirty="0">
              <a:latin typeface="+mj-lt"/>
            </a:endParaRPr>
          </a:p>
          <a:p>
            <a:pPr marL="114300" indent="457200">
              <a:buNone/>
            </a:pPr>
            <a:endParaRPr lang="en-US" sz="20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514600"/>
            <a:ext cx="2667000" cy="355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2094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15337"/>
            <a:ext cx="7137400" cy="1303867"/>
          </a:xfrm>
        </p:spPr>
        <p:txBody>
          <a:bodyPr>
            <a:normAutofit fontScale="90000"/>
          </a:bodyPr>
          <a:lstStyle/>
          <a:p>
            <a:r>
              <a:rPr lang="en-US" dirty="0">
                <a:solidFill>
                  <a:srgbClr val="003399"/>
                </a:solidFill>
              </a:rPr>
              <a:t>Lesson 1 Activity: Key Points Quizlet!</a:t>
            </a:r>
          </a:p>
        </p:txBody>
      </p:sp>
      <p:sp>
        <p:nvSpPr>
          <p:cNvPr id="6" name="Content Placeholder 5"/>
          <p:cNvSpPr>
            <a:spLocks noGrp="1"/>
          </p:cNvSpPr>
          <p:nvPr>
            <p:ph idx="1"/>
          </p:nvPr>
        </p:nvSpPr>
        <p:spPr/>
        <p:txBody>
          <a:bodyPr>
            <a:normAutofit fontScale="92500" lnSpcReduction="10000"/>
          </a:bodyPr>
          <a:lstStyle/>
          <a:p>
            <a:r>
              <a:rPr lang="en-US" dirty="0"/>
              <a:t>From the previous slides, describe three reasons for nursing education reform:</a:t>
            </a:r>
          </a:p>
          <a:p>
            <a:pPr lvl="1"/>
            <a:r>
              <a:rPr lang="en-US" dirty="0"/>
              <a:t>Content overload &amp; saturation</a:t>
            </a:r>
          </a:p>
          <a:p>
            <a:pPr lvl="1"/>
            <a:r>
              <a:rPr lang="en-US" dirty="0"/>
              <a:t>Nurses must posses QSEN core competencies for managing care in complex clinical environment</a:t>
            </a:r>
          </a:p>
          <a:p>
            <a:pPr lvl="1"/>
            <a:r>
              <a:rPr lang="en-US" dirty="0"/>
              <a:t>Healthcare transformation</a:t>
            </a:r>
          </a:p>
          <a:p>
            <a:pPr lvl="1"/>
            <a:r>
              <a:rPr lang="en-US" dirty="0"/>
              <a:t>Technological advances</a:t>
            </a:r>
          </a:p>
          <a:p>
            <a:pPr lvl="1"/>
            <a:r>
              <a:rPr lang="en-US" dirty="0"/>
              <a:t>Knowledge explosion</a:t>
            </a:r>
          </a:p>
          <a:p>
            <a:pPr lvl="1"/>
            <a:r>
              <a:rPr lang="en-US" dirty="0"/>
              <a:t>Graduate nurses require higher level of reasoning skills</a:t>
            </a:r>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1765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15718</TotalTime>
  <Words>7039</Words>
  <Application>Microsoft Office PowerPoint</Application>
  <PresentationFormat>On-screen Show (4:3)</PresentationFormat>
  <Paragraphs>431</Paragraphs>
  <Slides>37</Slides>
  <Notes>33</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HDOfficeLightV0</vt:lpstr>
      <vt:lpstr>Organic</vt:lpstr>
      <vt:lpstr> Shifting… to a New Model of Nursing Education Clinical Tools for Equipping the    Staff Nurse/Preceptor</vt:lpstr>
      <vt:lpstr>PowerPoint Presentation</vt:lpstr>
      <vt:lpstr>Introduction</vt:lpstr>
      <vt:lpstr>Lesson One:  Nursing Education Reform</vt:lpstr>
      <vt:lpstr>PowerPoint Presentation</vt:lpstr>
      <vt:lpstr>From the past ways of thinking…</vt:lpstr>
      <vt:lpstr> to a new way of transformed thinking…</vt:lpstr>
      <vt:lpstr> Driving Forces of Change… </vt:lpstr>
      <vt:lpstr>Lesson 1 Activity: Key Points Quizlet!</vt:lpstr>
      <vt:lpstr>Lesson Two: Transition in Nursing Curriculum  </vt:lpstr>
      <vt:lpstr>PowerPoint Presentation</vt:lpstr>
      <vt:lpstr>Concept-Based Learning is…</vt:lpstr>
      <vt:lpstr>Example of Concepts</vt:lpstr>
      <vt:lpstr>PowerPoint Presentation</vt:lpstr>
      <vt:lpstr>Gas Exchange Concept &amp; Exemplars</vt:lpstr>
      <vt:lpstr>Interrelated Concepts</vt:lpstr>
      <vt:lpstr> </vt:lpstr>
      <vt:lpstr>Lesson 2 Activity: Think-Pair-Share Quizlet!</vt:lpstr>
      <vt:lpstr>Lesson Three: Clinical Role Changes: Staff Nurse/Preceptor &amp; Student </vt:lpstr>
      <vt:lpstr>  Role of the Staff Nurse/Preceptor in the Concept-based Learning Environment </vt:lpstr>
      <vt:lpstr>Incorporating the Clinical Judgment  Model into the Preceptor Process   </vt:lpstr>
      <vt:lpstr>Differences in Clinical Rotation for Concept-based Nursing Education</vt:lpstr>
      <vt:lpstr>Role of Student Nurse in the Concept-based Clinical Learning Environment </vt:lpstr>
      <vt:lpstr>Lesson 3 Activity: Think-Pair-Share Quizlet! Which component of clinical judgment does the question represent</vt:lpstr>
      <vt:lpstr>Lesson 4</vt:lpstr>
      <vt:lpstr>Lesson Four Learning Objectives</vt:lpstr>
      <vt:lpstr>   Thinking Based in Tradition  vs.  Critical Thinking      Clinical Judgment    </vt:lpstr>
      <vt:lpstr>Concept-based Inquiry Questions</vt:lpstr>
      <vt:lpstr>Reflection Questions</vt:lpstr>
      <vt:lpstr>Learning Strategy: Decision Making for Medication Administration and Reflection</vt:lpstr>
      <vt:lpstr>Learning Strategy: Compare &amp; Contrast </vt:lpstr>
      <vt:lpstr>Lesson 4 Activity: Ticket out the Door Reflection </vt:lpstr>
      <vt:lpstr>Florence Nightingale</vt:lpstr>
      <vt:lpstr>Wrap UP!</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Concept-based Learning Model of Nursing Education</dc:title>
  <dc:creator>Whittenberg, Michelle</dc:creator>
  <cp:lastModifiedBy>Reid, Helen</cp:lastModifiedBy>
  <cp:revision>790</cp:revision>
  <dcterms:created xsi:type="dcterms:W3CDTF">2015-10-23T03:19:18Z</dcterms:created>
  <dcterms:modified xsi:type="dcterms:W3CDTF">2016-09-13T15:31:56Z</dcterms:modified>
</cp:coreProperties>
</file>